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BIZ UDPGothic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IZUDP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BIZUDP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176db27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176db27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1ab1776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1ab1776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0a26b022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0a26b022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a26b022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0a26b022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176db272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176db272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1760f18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1760f18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IZ UDPGothic"/>
              <a:buChar char="●"/>
              <a:defRPr sz="18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079150"/>
            <a:ext cx="8520600" cy="9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テキスト生成 AI のしくみ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テキスト生成</a:t>
            </a:r>
            <a:r>
              <a:rPr lang="ja"/>
              <a:t> </a:t>
            </a:r>
            <a:r>
              <a:rPr lang="ja"/>
              <a:t>AI はどのように作られたか</a:t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311700" y="1349775"/>
            <a:ext cx="2517000" cy="6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ネット上にある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大量のデータ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313500" y="1349775"/>
            <a:ext cx="2517000" cy="6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学習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（トレーニング）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315300" y="1349775"/>
            <a:ext cx="2517000" cy="6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人間の質問や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指示に答える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86075"/>
            <a:ext cx="2517000" cy="25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2957450" y="3158213"/>
            <a:ext cx="4650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425" y="2186075"/>
            <a:ext cx="1991150" cy="21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409200" y="4670475"/>
            <a:ext cx="23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※注　イメージです！</a:t>
            </a:r>
            <a:endParaRPr sz="1800">
              <a:solidFill>
                <a:srgbClr val="FF0000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850300" y="3158213"/>
            <a:ext cx="4650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8450" y="2323638"/>
            <a:ext cx="1175575" cy="11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4325" y="3091921"/>
            <a:ext cx="1026750" cy="105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1800" y="3542200"/>
            <a:ext cx="1062221" cy="11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2735900" y="4169425"/>
            <a:ext cx="1486500" cy="461700"/>
          </a:xfrm>
          <a:prstGeom prst="wedgeRoundRectCallout">
            <a:avLst>
              <a:gd fmla="val -31734" name="adj1"/>
              <a:gd fmla="val 81689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自然な答えが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できるよう</a:t>
            </a: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…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2" name="Google Shape;72;p14"/>
          <p:cNvSpPr/>
          <p:nvPr/>
        </p:nvSpPr>
        <p:spPr>
          <a:xfrm flipH="1">
            <a:off x="4912875" y="4169425"/>
            <a:ext cx="1486500" cy="461700"/>
          </a:xfrm>
          <a:prstGeom prst="wedgeRoundRectCallout">
            <a:avLst>
              <a:gd fmla="val -31734" name="adj1"/>
              <a:gd fmla="val 81689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イヤ</a:t>
            </a: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な答えは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ダメ！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4290339" y="2624342"/>
            <a:ext cx="563322" cy="227247"/>
            <a:chOff x="3146275" y="3529300"/>
            <a:chExt cx="1067100" cy="572700"/>
          </a:xfrm>
        </p:grpSpPr>
        <p:sp>
          <p:nvSpPr>
            <p:cNvPr id="74" name="Google Shape;74;p14"/>
            <p:cNvSpPr/>
            <p:nvPr/>
          </p:nvSpPr>
          <p:spPr>
            <a:xfrm>
              <a:off x="3146275" y="3529300"/>
              <a:ext cx="1067100" cy="572700"/>
            </a:xfrm>
            <a:prstGeom prst="roundRect">
              <a:avLst>
                <a:gd fmla="val 16667" name="adj"/>
              </a:avLst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91881" y="3529300"/>
              <a:ext cx="488394" cy="57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680275" y="3561950"/>
              <a:ext cx="432700" cy="507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画像認識 AI のしくみと似ているところ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0875"/>
            <a:ext cx="5556876" cy="28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11940" r="11612" t="0"/>
          <a:stretch/>
        </p:blipFill>
        <p:spPr>
          <a:xfrm>
            <a:off x="6375725" y="1170125"/>
            <a:ext cx="2271000" cy="30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3939500" y="2394163"/>
            <a:ext cx="4650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910725" y="2394163"/>
            <a:ext cx="4650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1031000" y="4190925"/>
            <a:ext cx="2202300" cy="638400"/>
          </a:xfrm>
          <a:prstGeom prst="wedgeRoundRectCallout">
            <a:avLst>
              <a:gd fmla="val -9805" name="adj1"/>
              <a:gd fmla="val -95438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データを読み込む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939500" y="4190925"/>
            <a:ext cx="2202300" cy="638400"/>
          </a:xfrm>
          <a:prstGeom prst="wedgeRoundRectCallout">
            <a:avLst>
              <a:gd fmla="val -9805" name="adj1"/>
              <a:gd fmla="val -95438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トレーニングする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8" name="Google Shape;88;p15"/>
          <p:cNvSpPr/>
          <p:nvPr/>
        </p:nvSpPr>
        <p:spPr>
          <a:xfrm flipH="1">
            <a:off x="6848000" y="4190925"/>
            <a:ext cx="1997100" cy="638400"/>
          </a:xfrm>
          <a:prstGeom prst="wedgeRoundRectCallout">
            <a:avLst>
              <a:gd fmla="val -6874" name="adj1"/>
              <a:gd fmla="val -81978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どれに近いか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学習したデータ量はどれくらい？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539850" y="936725"/>
            <a:ext cx="8064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2400"/>
              <a:t>教科書にすると…　　　　　　　約500万冊分！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2215875" y="4151525"/>
            <a:ext cx="634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※ GPT-3 の場合、5000億トークン　教科書1冊＝約10万トークンとして計算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一人で全部読むと9万年かかる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825" y="1806900"/>
            <a:ext cx="1418651" cy="20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775" y="1590825"/>
            <a:ext cx="2455901" cy="24559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956674" y="3646525"/>
            <a:ext cx="17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rgbClr val="434343"/>
                </a:solidFill>
                <a:latin typeface="BIZ UDPGothic"/>
                <a:ea typeface="BIZ UDPGothic"/>
                <a:cs typeface="BIZ UDPGothic"/>
                <a:sym typeface="BIZ UDPGothic"/>
              </a:rPr>
              <a:t>（ChatGPT で生成）</a:t>
            </a:r>
            <a:endParaRPr sz="1200">
              <a:solidFill>
                <a:srgbClr val="434343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学習データからつながりそうな言葉を計算</a:t>
            </a: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777800" y="1136689"/>
            <a:ext cx="6787876" cy="3758454"/>
            <a:chOff x="4675125" y="1664700"/>
            <a:chExt cx="4157200" cy="3202500"/>
          </a:xfrm>
        </p:grpSpPr>
        <p:sp>
          <p:nvSpPr>
            <p:cNvPr id="105" name="Google Shape;105;p17"/>
            <p:cNvSpPr/>
            <p:nvPr/>
          </p:nvSpPr>
          <p:spPr>
            <a:xfrm>
              <a:off x="5513975" y="1664700"/>
              <a:ext cx="2479500" cy="7926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今日の天気は</a:t>
              </a:r>
              <a:endParaRPr sz="2400"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4675125" y="3176225"/>
              <a:ext cx="1198200" cy="7926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ぶた</a:t>
              </a:r>
              <a:b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</a:b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(0.1%)</a:t>
              </a:r>
              <a:endParaRPr sz="2400"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154625" y="3176225"/>
              <a:ext cx="1198200" cy="7926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晴れ</a:t>
              </a:r>
              <a:b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</a:b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(9</a:t>
              </a:r>
              <a:r>
                <a:rPr lang="ja" sz="2400">
                  <a:solidFill>
                    <a:schemeClr val="dk1"/>
                  </a:solidFill>
                  <a:latin typeface="BIZ UDPGothic"/>
                  <a:ea typeface="BIZ UDPGothic"/>
                  <a:cs typeface="BIZ UDPGothic"/>
                  <a:sym typeface="BIZ UDPGothic"/>
                </a:rPr>
                <a:t>０%</a:t>
              </a: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)</a:t>
              </a:r>
              <a:endParaRPr sz="2400"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7634125" y="3176225"/>
              <a:ext cx="1198200" cy="7926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雨</a:t>
              </a:r>
              <a:b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</a:b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(6</a:t>
              </a:r>
              <a:r>
                <a:rPr lang="ja" sz="2400">
                  <a:solidFill>
                    <a:schemeClr val="dk1"/>
                  </a:solidFill>
                  <a:latin typeface="BIZ UDPGothic"/>
                  <a:ea typeface="BIZ UDPGothic"/>
                  <a:cs typeface="BIZ UDPGothic"/>
                  <a:sym typeface="BIZ UDPGothic"/>
                </a:rPr>
                <a:t>０%</a:t>
              </a:r>
              <a:r>
                <a:rPr lang="ja" sz="2400">
                  <a:latin typeface="BIZ UDPGothic"/>
                  <a:ea typeface="BIZ UDPGothic"/>
                  <a:cs typeface="BIZ UDPGothic"/>
                  <a:sym typeface="BIZ UDPGothic"/>
                </a:rPr>
                <a:t>)</a:t>
              </a:r>
              <a:endParaRPr sz="2400"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cxnSp>
          <p:nvCxnSpPr>
            <p:cNvPr id="109" name="Google Shape;109;p17"/>
            <p:cNvCxnSpPr>
              <a:stCxn id="105" idx="2"/>
              <a:endCxn id="106" idx="0"/>
            </p:cNvCxnSpPr>
            <p:nvPr/>
          </p:nvCxnSpPr>
          <p:spPr>
            <a:xfrm flipH="1">
              <a:off x="5274125" y="2457300"/>
              <a:ext cx="1479600" cy="7188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cxnSp>
          <p:nvCxnSpPr>
            <p:cNvPr id="110" name="Google Shape;110;p17"/>
            <p:cNvCxnSpPr>
              <a:stCxn id="105" idx="2"/>
              <a:endCxn id="107" idx="0"/>
            </p:cNvCxnSpPr>
            <p:nvPr/>
          </p:nvCxnSpPr>
          <p:spPr>
            <a:xfrm>
              <a:off x="6753725" y="2457300"/>
              <a:ext cx="0" cy="7188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cxnSp>
          <p:nvCxnSpPr>
            <p:cNvPr id="111" name="Google Shape;111;p17"/>
            <p:cNvCxnSpPr>
              <a:stCxn id="105" idx="2"/>
              <a:endCxn id="108" idx="0"/>
            </p:cNvCxnSpPr>
            <p:nvPr/>
          </p:nvCxnSpPr>
          <p:spPr>
            <a:xfrm>
              <a:off x="6753725" y="2457300"/>
              <a:ext cx="1479600" cy="7188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cxnSp>
          <p:nvCxnSpPr>
            <p:cNvPr id="112" name="Google Shape;112;p17"/>
            <p:cNvCxnSpPr>
              <a:stCxn id="107" idx="2"/>
              <a:endCxn id="113" idx="0"/>
            </p:cNvCxnSpPr>
            <p:nvPr/>
          </p:nvCxnSpPr>
          <p:spPr>
            <a:xfrm flipH="1">
              <a:off x="5724425" y="3968825"/>
              <a:ext cx="1029300" cy="5415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cxnSp>
          <p:nvCxnSpPr>
            <p:cNvPr id="114" name="Google Shape;114;p17"/>
            <p:cNvCxnSpPr>
              <a:stCxn id="107" idx="2"/>
              <a:endCxn id="115" idx="0"/>
            </p:cNvCxnSpPr>
            <p:nvPr/>
          </p:nvCxnSpPr>
          <p:spPr>
            <a:xfrm>
              <a:off x="6753725" y="3968825"/>
              <a:ext cx="0" cy="5400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cxnSp>
          <p:nvCxnSpPr>
            <p:cNvPr id="116" name="Google Shape;116;p17"/>
            <p:cNvCxnSpPr>
              <a:stCxn id="107" idx="2"/>
              <a:endCxn id="117" idx="0"/>
            </p:cNvCxnSpPr>
            <p:nvPr/>
          </p:nvCxnSpPr>
          <p:spPr>
            <a:xfrm>
              <a:off x="6753725" y="3968825"/>
              <a:ext cx="1029300" cy="5400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sp>
          <p:nvSpPr>
            <p:cNvPr id="113" name="Google Shape;113;p17"/>
            <p:cNvSpPr/>
            <p:nvPr/>
          </p:nvSpPr>
          <p:spPr>
            <a:xfrm>
              <a:off x="5387150" y="4510200"/>
              <a:ext cx="674700" cy="3570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>
                  <a:latin typeface="BIZ UDPGothic"/>
                  <a:ea typeface="BIZ UDPGothic"/>
                  <a:cs typeface="BIZ UDPGothic"/>
                  <a:sym typeface="BIZ UDPGothic"/>
                </a:rPr>
                <a:t>です。</a:t>
              </a:r>
              <a:endParaRPr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6416375" y="4508775"/>
              <a:ext cx="674700" cy="3570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>
                  <a:latin typeface="BIZ UDPGothic"/>
                  <a:ea typeface="BIZ UDPGothic"/>
                  <a:cs typeface="BIZ UDPGothic"/>
                  <a:sym typeface="BIZ UDPGothic"/>
                </a:rPr>
                <a:t>ですか？</a:t>
              </a:r>
              <a:endParaRPr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445600" y="4508775"/>
              <a:ext cx="674700" cy="3570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>
                  <a:latin typeface="BIZ UDPGothic"/>
                  <a:ea typeface="BIZ UDPGothic"/>
                  <a:cs typeface="BIZ UDPGothic"/>
                  <a:sym typeface="BIZ UDPGothic"/>
                </a:rPr>
                <a:t>かもね。</a:t>
              </a:r>
              <a:endParaRPr>
                <a:latin typeface="BIZ UDPGothic"/>
                <a:ea typeface="BIZ UDPGothic"/>
                <a:cs typeface="BIZ UDPGothic"/>
                <a:sym typeface="BIZ UDP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次</a:t>
            </a:r>
            <a:r>
              <a:rPr lang="ja"/>
              <a:t>に続きそうな言葉を計算してつなげていく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46132" r="0" t="0"/>
          <a:stretch/>
        </p:blipFill>
        <p:spPr>
          <a:xfrm flipH="1">
            <a:off x="1130850" y="1100325"/>
            <a:ext cx="1585225" cy="29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23575" y="1100325"/>
            <a:ext cx="2214495" cy="29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5868025" y="4125775"/>
            <a:ext cx="23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※注　イメージです！</a:t>
            </a:r>
            <a:endParaRPr sz="1800">
              <a:solidFill>
                <a:srgbClr val="FF0000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909175" y="1249400"/>
            <a:ext cx="1997100" cy="638400"/>
          </a:xfrm>
          <a:prstGeom prst="wedgeRoundRectCallout">
            <a:avLst>
              <a:gd fmla="val -65526" name="adj1"/>
              <a:gd fmla="val 45712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むかしむかし…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27" name="Google Shape;127;p18"/>
          <p:cNvSpPr/>
          <p:nvPr/>
        </p:nvSpPr>
        <p:spPr>
          <a:xfrm flipH="1">
            <a:off x="3573450" y="2119475"/>
            <a:ext cx="1997100" cy="638400"/>
          </a:xfrm>
          <a:prstGeom prst="wedgeRoundRectCallout">
            <a:avLst>
              <a:gd fmla="val -65526" name="adj1"/>
              <a:gd fmla="val 45712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あるところに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909175" y="2989550"/>
            <a:ext cx="1997100" cy="638400"/>
          </a:xfrm>
          <a:prstGeom prst="wedgeRoundRectCallout">
            <a:avLst>
              <a:gd fmla="val -65526" name="adj1"/>
              <a:gd fmla="val 4550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川上から桃が</a:t>
            </a: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…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29" name="Google Shape;129;p18"/>
          <p:cNvSpPr/>
          <p:nvPr/>
        </p:nvSpPr>
        <p:spPr>
          <a:xfrm flipH="1">
            <a:off x="3573450" y="3859625"/>
            <a:ext cx="1997100" cy="638400"/>
          </a:xfrm>
          <a:prstGeom prst="wedgeRoundRectCallout">
            <a:avLst>
              <a:gd fmla="val -63322" name="adj1"/>
              <a:gd fmla="val -51743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どんぶらこ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どんぶらこ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だから、意味がわかっていないし</a:t>
            </a:r>
            <a:r>
              <a:rPr lang="ja"/>
              <a:t>気持ち</a:t>
            </a:r>
            <a:r>
              <a:rPr lang="ja"/>
              <a:t>もない</a:t>
            </a:r>
            <a:endParaRPr/>
          </a:p>
        </p:txBody>
      </p:sp>
      <p:grpSp>
        <p:nvGrpSpPr>
          <p:cNvPr id="135" name="Google Shape;135;p19"/>
          <p:cNvGrpSpPr/>
          <p:nvPr/>
        </p:nvGrpSpPr>
        <p:grpSpPr>
          <a:xfrm>
            <a:off x="0" y="1170125"/>
            <a:ext cx="4243275" cy="3973375"/>
            <a:chOff x="1967200" y="1088050"/>
            <a:chExt cx="4243275" cy="3973375"/>
          </a:xfrm>
        </p:grpSpPr>
        <p:pic>
          <p:nvPicPr>
            <p:cNvPr id="136" name="Google Shape;13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967200" y="1088050"/>
              <a:ext cx="4243275" cy="397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8723" y="1564551"/>
              <a:ext cx="1759175" cy="223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9"/>
            <p:cNvSpPr/>
            <p:nvPr/>
          </p:nvSpPr>
          <p:spPr>
            <a:xfrm>
              <a:off x="3283075" y="2195153"/>
              <a:ext cx="2221200" cy="2147700"/>
            </a:xfrm>
            <a:prstGeom prst="mathMultiply">
              <a:avLst>
                <a:gd fmla="val 9688" name="adj1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9" name="Google Shape;139;p19"/>
            <p:cNvGrpSpPr/>
            <p:nvPr/>
          </p:nvGrpSpPr>
          <p:grpSpPr>
            <a:xfrm>
              <a:off x="3842261" y="1429449"/>
              <a:ext cx="752092" cy="353986"/>
              <a:chOff x="3146275" y="3529300"/>
              <a:chExt cx="1067100" cy="572700"/>
            </a:xfrm>
          </p:grpSpPr>
          <p:sp>
            <p:nvSpPr>
              <p:cNvPr id="140" name="Google Shape;140;p19"/>
              <p:cNvSpPr/>
              <p:nvPr/>
            </p:nvSpPr>
            <p:spPr>
              <a:xfrm>
                <a:off x="3146275" y="3529300"/>
                <a:ext cx="1067100" cy="572700"/>
              </a:xfrm>
              <a:prstGeom prst="roundRect">
                <a:avLst>
                  <a:gd fmla="val 16667" name="adj"/>
                </a:avLst>
              </a:prstGeom>
              <a:solidFill>
                <a:srgbClr val="4A86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1" name="Google Shape;141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1881" y="3529300"/>
                <a:ext cx="488394" cy="572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80275" y="3561950"/>
                <a:ext cx="432700" cy="507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3" name="Google Shape;143;p19"/>
          <p:cNvGrpSpPr/>
          <p:nvPr/>
        </p:nvGrpSpPr>
        <p:grpSpPr>
          <a:xfrm>
            <a:off x="6156087" y="1017727"/>
            <a:ext cx="2676211" cy="2910803"/>
            <a:chOff x="4383925" y="944973"/>
            <a:chExt cx="3820975" cy="3964052"/>
          </a:xfrm>
        </p:grpSpPr>
        <p:pic>
          <p:nvPicPr>
            <p:cNvPr id="144" name="Google Shape;144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83925" y="1088050"/>
              <a:ext cx="3820975" cy="3820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" name="Google Shape;145;p19"/>
            <p:cNvGrpSpPr/>
            <p:nvPr/>
          </p:nvGrpSpPr>
          <p:grpSpPr>
            <a:xfrm rot="490480">
              <a:off x="5856775" y="1017934"/>
              <a:ext cx="1067166" cy="572735"/>
              <a:chOff x="3146275" y="3529300"/>
              <a:chExt cx="1067100" cy="572700"/>
            </a:xfrm>
          </p:grpSpPr>
          <p:sp>
            <p:nvSpPr>
              <p:cNvPr id="146" name="Google Shape;146;p19"/>
              <p:cNvSpPr/>
              <p:nvPr/>
            </p:nvSpPr>
            <p:spPr>
              <a:xfrm>
                <a:off x="3146275" y="3529300"/>
                <a:ext cx="1067100" cy="572700"/>
              </a:xfrm>
              <a:prstGeom prst="roundRect">
                <a:avLst>
                  <a:gd fmla="val 16667" name="adj"/>
                </a:avLst>
              </a:prstGeom>
              <a:solidFill>
                <a:srgbClr val="4A86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7" name="Google Shape;147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1881" y="3529300"/>
                <a:ext cx="488394" cy="572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80275" y="3561950"/>
                <a:ext cx="432700" cy="507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9" name="Google Shape;149;p19"/>
          <p:cNvSpPr txBox="1"/>
          <p:nvPr/>
        </p:nvSpPr>
        <p:spPr>
          <a:xfrm>
            <a:off x="6818400" y="3714050"/>
            <a:ext cx="23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※注　イメージです！</a:t>
            </a:r>
            <a:endParaRPr sz="1800">
              <a:solidFill>
                <a:srgbClr val="FF0000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50" name="Google Shape;150;p19"/>
          <p:cNvSpPr/>
          <p:nvPr/>
        </p:nvSpPr>
        <p:spPr>
          <a:xfrm flipH="1">
            <a:off x="4422651" y="2373100"/>
            <a:ext cx="2073900" cy="1417200"/>
          </a:xfrm>
          <a:prstGeom prst="wedgeRoundRectCallout">
            <a:avLst>
              <a:gd fmla="val -68533" name="adj1"/>
              <a:gd fmla="val -40079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BIZ UDPGothic"/>
                <a:ea typeface="BIZ UDPGothic"/>
                <a:cs typeface="BIZ UDPGothic"/>
                <a:sym typeface="BIZ UDPGothic"/>
              </a:rPr>
              <a:t>「みんなのコード」という団体は</a:t>
            </a:r>
            <a:endParaRPr sz="1800">
              <a:solidFill>
                <a:srgbClr val="434343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BIZ UDPGothic"/>
                <a:ea typeface="BIZ UDPGothic"/>
                <a:cs typeface="BIZ UDPGothic"/>
                <a:sym typeface="BIZ UDPGothic"/>
              </a:rPr>
              <a:t>存在しません！</a:t>
            </a:r>
            <a:endParaRPr sz="1800">
              <a:solidFill>
                <a:srgbClr val="434343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4020300" y="4287300"/>
            <a:ext cx="481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答えが</a:t>
            </a:r>
            <a:r>
              <a:rPr lang="ja"/>
              <a:t>正しくないこともある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