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1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8" r:id="rId148"/>
    <p:sldId id="409" r:id="rId149"/>
    <p:sldId id="410" r:id="rId150"/>
    <p:sldId id="411" r:id="rId151"/>
    <p:sldId id="412" r:id="rId152"/>
    <p:sldId id="413" r:id="rId153"/>
    <p:sldId id="414" r:id="rId154"/>
    <p:sldId id="415" r:id="rId155"/>
    <p:sldId id="416" r:id="rId156"/>
    <p:sldId id="417" r:id="rId157"/>
    <p:sldId id="418" r:id="rId158"/>
    <p:sldId id="419" r:id="rId159"/>
    <p:sldId id="420" r:id="rId160"/>
    <p:sldId id="421" r:id="rId161"/>
    <p:sldId id="422" r:id="rId162"/>
    <p:sldId id="423" r:id="rId163"/>
    <p:sldId id="424" r:id="rId164"/>
    <p:sldId id="425" r:id="rId165"/>
    <p:sldId id="426" r:id="rId166"/>
    <p:sldId id="427" r:id="rId167"/>
    <p:sldId id="428" r:id="rId168"/>
  </p:sldIdLst>
  <p:sldSz cx="9144000" cy="5143500" type="screen16x9"/>
  <p:notesSz cx="6858000" cy="9144000"/>
  <p:embeddedFontLst>
    <p:embeddedFont>
      <p:font typeface="HiraKakuPro-W3" panose="020B0300000000000000" pitchFamily="34" charset="-128"/>
      <p:regular r:id="rId170"/>
    </p:embeddedFont>
    <p:embeddedFont>
      <p:font typeface="HiraMaruProN-W4" panose="020F0400000000000000" pitchFamily="34" charset="-128"/>
      <p:regular r:id="rId171"/>
    </p:embeddedFont>
    <p:embeddedFont>
      <p:font typeface="Meiryo" panose="020B0604030504040204" pitchFamily="34" charset="-128"/>
      <p:regular r:id="rId172"/>
      <p:bold r:id="rId173"/>
      <p:italic r:id="rId174"/>
      <p:boldItalic r:id="rId175"/>
    </p:embeddedFont>
    <p:embeddedFont>
      <p:font typeface="Bebas Neue" panose="020B0606020202050201" pitchFamily="34" charset="0"/>
      <p:regular r:id="rId1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4"/>
  </p:normalViewPr>
  <p:slideViewPr>
    <p:cSldViewPr snapToGrid="0">
      <p:cViewPr varScale="1">
        <p:scale>
          <a:sx n="140" d="100"/>
          <a:sy n="140" d="100"/>
        </p:scale>
        <p:origin x="84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font" Target="fonts/font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5.fntdata"/><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6.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d94aae221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d94aae221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全18回のうち、3回を情報</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7be40e9d43_2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7be40e9d43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色をつける</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4baccd3c70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34baccd3c7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421cb56fe8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2421cb56fe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2421cb56fe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2421cb56f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4562c59033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24562c5903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421cb56fe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2421cb56f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e7a3e3786a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e7a3e3786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1e7a3e3786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1e7a3e378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24562c59033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24562c5903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2421cb56fe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2421cb56fe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421cb56fe8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2421cb56fe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79020f7d61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79020f7d6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1e7a3e3786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1e7a3e3786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2421cb56fe8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2421cb56fe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4562c59033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24562c5903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24107e1d3d5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24107e1d3d5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4562c59033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24562c5903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24562c59033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24562c5903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421cb56fe8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2421cb56fe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27bba9ca01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27bba9ca01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24562c59033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24562c59033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24562c59033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24562c5903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79020f7d61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79020f7d6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4562c59033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4562c5903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43fd6bbd3c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243fd6bbd3c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243fd6bbd3c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243fd6bbd3c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4562c59033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24562c59033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24562c59033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24562c5903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243fd6bbd3c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243fd6bbd3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243fd6bbd3c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243fd6bbd3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24562c59033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24562c59033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054ab9a97d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3054ab9a97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34baccd3c70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34baccd3c70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79020f7d61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79020f7d6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4baccd3c70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34baccd3c7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243fd6bbd3c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243fd6bbd3c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054ab9a97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3054ab9a97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27cb34fec0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27cb34fec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24562c59033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24562c5903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4562c59033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4562c59033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24562c59033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24562c59033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24562c59033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24562c5903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243fd6bbd3c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243fd6bbd3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3054ab9a97d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3054ab9a97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79020f7d61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79020f7d6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27bba9ca01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27bba9ca01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243fd6bbd3c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243fd6bbd3c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243fd6bbd3c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243fd6bbd3c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243fd6bbd3c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243fd6bbd3c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279020f7d61_0_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279020f7d61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3054ab9a97d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3054ab9a97d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3054ab9a97d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3054ab9a97d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3054ab9a97d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3054ab9a97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3054ab9a97d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3054ab9a97d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3054ab9a97d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3054ab9a97d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79020f7d61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79020f7d6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3054ab9a97d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3054ab9a97d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3054ab9a97d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3054ab9a97d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3054ab9a97d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3054ab9a97d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3054ab9a97d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3054ab9a97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3054ab9a97d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3054ab9a97d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3054ab9a97d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3054ab9a97d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34baccd3c70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34baccd3c70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34baccd3c70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34baccd3c7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24562c59033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24562c59033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284a6da0f2d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284a6da0f2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9020f7d6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79020f7d6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ただの数字の並びに過ぎないデータを、地図やグラフとして加工することにより、意味を持たせることができる。</a:t>
            </a:r>
            <a:endParaRPr/>
          </a:p>
          <a:p>
            <a:pPr marL="0" lvl="0" indent="0" algn="l" rtl="0">
              <a:spcBef>
                <a:spcPts val="0"/>
              </a:spcBef>
              <a:spcAft>
                <a:spcPts val="0"/>
              </a:spcAft>
              <a:buNone/>
            </a:pPr>
            <a:r>
              <a:rPr lang="ja"/>
              <a:t>右の図の場合は、赤い点ほど気温が高い地域→熱中症に注意する...等の行動に繋げることができる。</a:t>
            </a:r>
            <a:endParaRPr/>
          </a:p>
          <a:p>
            <a:pPr marL="0" lvl="0" indent="0" algn="l" rtl="0">
              <a:spcBef>
                <a:spcPts val="0"/>
              </a:spcBef>
              <a:spcAft>
                <a:spcPts val="0"/>
              </a:spcAft>
              <a:buNone/>
            </a:pPr>
            <a:r>
              <a:rPr lang="ja"/>
              <a:t>データ（数字）だけではその価値が半減してしまう。</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284a6da0f2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284a6da0f2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284a6da0f2d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284a6da0f2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284a6da0f2d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284a6da0f2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284a6da0f2d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284a6da0f2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284a6da0f2d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284a6da0f2d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284a6da0f2d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284a6da0f2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284a6da0f2d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284a6da0f2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279020f7d61_0_9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4" name="Google Shape;1594;g279020f7d61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9020f7d61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79020f7d6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79020f7d61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79020f7d61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一番雨が多いところがわかれば、次の行動の判断に活かせる。</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9020f7d61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9020f7d6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情報の特徴は...</a:t>
            </a:r>
            <a:endParaRPr/>
          </a:p>
          <a:p>
            <a:pPr marL="0" lvl="0" indent="0" algn="l" rtl="0">
              <a:spcBef>
                <a:spcPts val="0"/>
              </a:spcBef>
              <a:spcAft>
                <a:spcPts val="0"/>
              </a:spcAft>
              <a:buNone/>
            </a:pPr>
            <a:r>
              <a:rPr lang="ja"/>
              <a:t>形がない（本は形があるけどそこに書かれている文字の持つ情報は手に触れたりすることはできない）</a:t>
            </a:r>
            <a:endParaRPr/>
          </a:p>
          <a:p>
            <a:pPr marL="0" lvl="0" indent="0" algn="l" rtl="0">
              <a:spcBef>
                <a:spcPts val="0"/>
              </a:spcBef>
              <a:spcAft>
                <a:spcPts val="0"/>
              </a:spcAft>
              <a:buNone/>
            </a:pPr>
            <a:r>
              <a:rPr lang="ja"/>
              <a:t>伝えた後も、元のところに残る（発信元の人の記憶に情報は残っている）</a:t>
            </a:r>
            <a:endParaRPr/>
          </a:p>
          <a:p>
            <a:pPr marL="0" lvl="0" indent="0" algn="l" rtl="0">
              <a:spcBef>
                <a:spcPts val="0"/>
              </a:spcBef>
              <a:spcAft>
                <a:spcPts val="0"/>
              </a:spcAft>
              <a:buNone/>
            </a:pPr>
            <a:r>
              <a:rPr lang="ja"/>
              <a:t>簡単に複製できる（コピー機を使ったり、パソコンなどで簡単に複製できる）</a:t>
            </a:r>
            <a:endParaRPr/>
          </a:p>
          <a:p>
            <a:pPr marL="0" lvl="0" indent="0" algn="l" rtl="0">
              <a:spcBef>
                <a:spcPts val="0"/>
              </a:spcBef>
              <a:spcAft>
                <a:spcPts val="0"/>
              </a:spcAft>
              <a:buNone/>
            </a:pPr>
            <a:r>
              <a:rPr lang="ja"/>
              <a:t>容易に伝わる（Twitterなどで簡単に拡散される）</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34ba442c5e1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34ba442c5e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全18回のうち、3回を情報</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79020f7d61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79020f7d61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文字や本が見えない！ということではないので注意。</a:t>
            </a:r>
            <a:endParaRPr/>
          </a:p>
          <a:p>
            <a:pPr marL="0" lvl="0" indent="0" algn="l" rtl="0">
              <a:spcBef>
                <a:spcPts val="0"/>
              </a:spcBef>
              <a:spcAft>
                <a:spcPts val="0"/>
              </a:spcAft>
              <a:buNone/>
            </a:pPr>
            <a:r>
              <a:rPr lang="ja"/>
              <a:t>例えば雑誌に「可愛い洋服」のことが書かれていても、その洋服は手で触れることもできないし着ることもできない。情報として頭の中に残るだけ。</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9020f7d61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79020f7d6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情報（例えば写真などの画像データ）を友人に送っても、自分のパソコンやスマホにはデータは残ってる。</a:t>
            </a:r>
            <a:endParaRPr/>
          </a:p>
          <a:p>
            <a:pPr marL="0" lvl="0" indent="0" algn="l" rtl="0">
              <a:spcBef>
                <a:spcPts val="0"/>
              </a:spcBef>
              <a:spcAft>
                <a:spcPts val="0"/>
              </a:spcAft>
              <a:buNone/>
            </a:pPr>
            <a:r>
              <a:rPr lang="ja"/>
              <a:t>会話で伝えても、伝えた側の頭の中に情報は残っている。</a:t>
            </a:r>
            <a:endParaRPr/>
          </a:p>
          <a:p>
            <a:pPr marL="0" lvl="0" indent="0" algn="l" rtl="0">
              <a:spcBef>
                <a:spcPts val="0"/>
              </a:spcBef>
              <a:spcAft>
                <a:spcPts val="0"/>
              </a:spcAft>
              <a:buNone/>
            </a:pPr>
            <a:r>
              <a:rPr lang="ja"/>
              <a:t>でも、荷物は送ってしまうと手元には残らない。</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9020f7d61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79020f7d6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コピー機で複製が簡単に作れる。</a:t>
            </a:r>
            <a:endParaRPr/>
          </a:p>
          <a:p>
            <a:pPr marL="0" lvl="0" indent="0" algn="l" rtl="0">
              <a:spcBef>
                <a:spcPts val="0"/>
              </a:spcBef>
              <a:spcAft>
                <a:spcPts val="0"/>
              </a:spcAft>
              <a:buNone/>
            </a:pPr>
            <a:r>
              <a:rPr lang="ja"/>
              <a:t>スマホやコンピュータも同様、ボタン操作1つでコピーができる。</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79020f7d61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79020f7d61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TwitterやInstagramを使えば世界中の人と簡単に情報を共有することができる。その一方で炎上や個人情報の流出などの恐れがある。</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79020f7d61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79020f7d61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79020f7d61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79020f7d61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79020f7d61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79020f7d61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79020f7d61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79020f7d6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9020f7d61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79020f7d6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9020f7d61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79020f7d61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写真や動画を撮影することは、情報の記録にあたります。</a:t>
            </a:r>
            <a:endParaRPr/>
          </a:p>
          <a:p>
            <a:pPr marL="0" lvl="0" indent="0" algn="l" rtl="0">
              <a:spcBef>
                <a:spcPts val="0"/>
              </a:spcBef>
              <a:spcAft>
                <a:spcPts val="0"/>
              </a:spcAft>
              <a:buNone/>
            </a:pPr>
            <a:r>
              <a:rPr lang="ja"/>
              <a:t>友達にLINEやTwitterでメッセージや写真を送ったりするのは情報の伝達になります。</a:t>
            </a:r>
            <a:endParaRPr/>
          </a:p>
          <a:p>
            <a:pPr marL="0" lvl="0" indent="0" algn="l" rtl="0">
              <a:spcBef>
                <a:spcPts val="0"/>
              </a:spcBef>
              <a:spcAft>
                <a:spcPts val="0"/>
              </a:spcAft>
              <a:buNone/>
            </a:pPr>
            <a:r>
              <a:rPr lang="ja"/>
              <a:t>現代ではフィルムのカメラで写真撮影をしたり、写真を郵便で送る人はほとんどいなくなりました。（皆さんも、郵便で送らないでしょ？）</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79020f7d61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79020f7d6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79020f7d61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79020f7d61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（昔ながらの）フィルムカメラで撮影して現像処理をした写真を友達に送るのは大変。</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79020f7d61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79020f7d6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79020f7d61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79020f7d61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79020f7d61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79020f7d61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94aae221d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94aae221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4baccd3c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4baccd3c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全18回のうち、3回を情報</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79020f7d61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79020f7d61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79020f7d61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79020f7d6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アナログは、連続的に変化する情報を表現する方法で、例えば、アナログ時計の針がゆっくりと動く様子がそれに当たります。</a:t>
            </a:r>
            <a:endParaRPr/>
          </a:p>
          <a:p>
            <a:pPr marL="0" lvl="0" indent="0" algn="l" rtl="0">
              <a:spcBef>
                <a:spcPts val="0"/>
              </a:spcBef>
              <a:spcAft>
                <a:spcPts val="0"/>
              </a:spcAft>
              <a:buNone/>
            </a:pPr>
            <a:r>
              <a:rPr lang="ja"/>
              <a:t>一方、デジタルは、情報を数値で表現する方法で、例えば、デジタル時計の数字が刻々と変わる様子がそれに当たります。</a:t>
            </a:r>
            <a:endParaRPr/>
          </a:p>
          <a:p>
            <a:pPr marL="0" lvl="0" indent="0" algn="l" rtl="0">
              <a:spcBef>
                <a:spcPts val="0"/>
              </a:spcBef>
              <a:spcAft>
                <a:spcPts val="0"/>
              </a:spcAft>
              <a:buNone/>
            </a:pPr>
            <a:r>
              <a:rPr lang="ja"/>
              <a:t>アナログは曖昧な表現ができる反面、正確な表現が難しいです。一方、デジタルは正確な表現ができる反面、曖昧な表現が難しいです。</a:t>
            </a:r>
            <a:endParaRPr/>
          </a:p>
          <a:p>
            <a:pPr marL="0" lvl="0" indent="0" algn="l" rtl="0">
              <a:spcBef>
                <a:spcPts val="0"/>
              </a:spcBef>
              <a:spcAft>
                <a:spcPts val="0"/>
              </a:spcAft>
              <a:buNone/>
            </a:pPr>
            <a:r>
              <a:rPr lang="ja"/>
              <a:t>例えば、アナログ時計の針はゆっくりと動くため、時間を正確に測ることが難しいです。</a:t>
            </a:r>
            <a:endParaRPr/>
          </a:p>
          <a:p>
            <a:pPr marL="0" lvl="0" indent="0" algn="l" rtl="0">
              <a:spcBef>
                <a:spcPts val="0"/>
              </a:spcBef>
              <a:spcAft>
                <a:spcPts val="0"/>
              </a:spcAft>
              <a:buNone/>
            </a:pPr>
            <a:r>
              <a:rPr lang="ja"/>
              <a:t>一方、デジタル時計の数字は刻々と変わるため、時間を正確に測ることができる</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79020f7d61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79020f7d61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dk1"/>
                </a:solidFill>
              </a:rPr>
              <a:t>アナログは真ん中あたり...という表現になってしまう。でもてっぺんからみてだいたい4〜5合目という表現でおおよその位置は理解しやすい。</a:t>
            </a:r>
            <a:endParaRPr>
              <a:solidFill>
                <a:schemeClr val="dk1"/>
              </a:solidFill>
            </a:endParaRPr>
          </a:p>
          <a:p>
            <a:pPr marL="0" lvl="0" indent="0" algn="l" rtl="0">
              <a:spcBef>
                <a:spcPts val="0"/>
              </a:spcBef>
              <a:spcAft>
                <a:spcPts val="0"/>
              </a:spcAft>
              <a:buNone/>
            </a:pPr>
            <a:r>
              <a:rPr lang="ja"/>
              <a:t>一方、デジタルで表現すると下から4段目と正確に表現できる。</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db733118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db73311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94aae221d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d94aae221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d94aae221d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d94aae221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79020f7d61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79020f7d61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79020f7d61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79020f7d61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79020f7d61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79020f7d6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79020f7d61_0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79020f7d61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79020f7d61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79020f7d61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79020f7d61_0_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79020f7d61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79020f7d61_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79020f7d6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79020f7d61_0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79020f7d61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79020f7d61_0_5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79020f7d61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d94aae221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d94aae221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プリント→ロイロへ</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7be40e9d43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7be40e9d43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79020f7d61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79020f7d61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79020f7d61_0_5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79020f7d61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79020f7d61_0_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79020f7d61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79020f7d61_0_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79020f7d61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79020f7d61_0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79020f7d61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79020f7d61_0_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79020f7d61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79020f7d61_0_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79020f7d61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79020f7d61_0_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79020f7d61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79020f7d61_0_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79020f7d61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94aae221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94aae221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7cb34fec0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7cb34fec0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79020f7d61_0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79020f7d61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79020f7d61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79020f7d61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79020f7d61_0_4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79020f7d61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79020f7d61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79020f7d61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43fd6bbd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43fd6bbd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43fd6bbd3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43fd6bbd3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43fd6bbd3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43fd6bbd3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79020f7d61_0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79020f7d61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4baccd3c70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34baccd3c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7be40e9d43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7be40e9d43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79020f7d61_0_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279020f7d61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d94aae221d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d94aae221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79020f7d61_0_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79020f7d61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79020f7d61_0_6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79020f7d61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79020f7d61_0_7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79020f7d61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43fd6bbd3c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243fd6bbd3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79020f7d61_0_7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279020f7d61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43fd6bbd3c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43fd6bbd3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79020f7d61_0_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79020f7d61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79020f7d61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279020f7d61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79020f7d61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79020f7d6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79020f7d61_0_7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279020f7d61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43fd6bbd3c_1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43fd6bbd3c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4562c59033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24562c5903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4562c5903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24562c5903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79020f7d61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279020f7d61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79020f7d61_0_7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279020f7d61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79020f7d61_0_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79020f7d61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79020f7d61_0_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279020f7d61_0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79020f7d61_0_8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79020f7d61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279020f7d61_0_8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279020f7d61_0_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9020f7d61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9020f7d6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a:t>色をつける</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4107e1d3d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24107e1d3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79020f7d61_0_8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279020f7d61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79020f7d61_0_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279020f7d61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79020f7d61_0_9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279020f7d61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43fd6bbd3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243fd6bbd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79020f7d61_0_9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279020f7d61_0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24562c59033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24562c5903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4107e1d3d5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24107e1d3d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4107e1d3d5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24107e1d3d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4baccd3c70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34baccd3c7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メインタイトル" type="title">
  <p:cSld name="TITLE">
    <p:bg>
      <p:bgPr>
        <a:solidFill>
          <a:srgbClr val="FAF0E6"/>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1567425"/>
            <a:ext cx="4248000" cy="15324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800"/>
              <a:buNone/>
              <a:defRPr sz="2800"/>
            </a:lvl1pPr>
            <a:lvl2pPr lvl="1"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2pPr>
            <a:lvl3pPr lvl="2"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3pPr>
            <a:lvl4pPr lvl="3"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4pPr>
            <a:lvl5pPr lvl="4"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5pPr>
            <a:lvl6pPr lvl="5"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6pPr>
            <a:lvl7pPr lvl="6"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7pPr>
            <a:lvl8pPr lvl="7"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8pPr>
            <a:lvl9pPr lvl="8"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9pPr>
          </a:lstStyle>
          <a:p>
            <a:endParaRPr/>
          </a:p>
        </p:txBody>
      </p:sp>
      <p:sp>
        <p:nvSpPr>
          <p:cNvPr id="13" name="Google Shape;13;p2"/>
          <p:cNvSpPr/>
          <p:nvPr/>
        </p:nvSpPr>
        <p:spPr>
          <a:xfrm flipH="1">
            <a:off x="6039000" y="3495675"/>
            <a:ext cx="3105000" cy="819000"/>
          </a:xfrm>
          <a:prstGeom prst="round1Rect">
            <a:avLst>
              <a:gd name="adj" fmla="val 50000"/>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alphaModFix/>
          </a:blip>
          <a:stretch>
            <a:fillRect/>
          </a:stretch>
        </p:blipFill>
        <p:spPr>
          <a:xfrm>
            <a:off x="6353150" y="3722088"/>
            <a:ext cx="1733600" cy="385225"/>
          </a:xfrm>
          <a:prstGeom prst="rect">
            <a:avLst/>
          </a:prstGeom>
          <a:noFill/>
          <a:ln>
            <a:noFill/>
          </a:ln>
        </p:spPr>
      </p:pic>
      <p:sp>
        <p:nvSpPr>
          <p:cNvPr id="15" name="Google Shape;15;p2"/>
          <p:cNvSpPr/>
          <p:nvPr/>
        </p:nvSpPr>
        <p:spPr>
          <a:xfrm>
            <a:off x="7487475" y="123050"/>
            <a:ext cx="1382100" cy="385200"/>
          </a:xfrm>
          <a:prstGeom prst="rect">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AF0E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中間タイトル">
  <p:cSld name="TITLE_1">
    <p:bg>
      <p:bgPr>
        <a:solidFill>
          <a:srgbClr val="FAF0E6"/>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2736600" y="1992000"/>
            <a:ext cx="3670800" cy="1159500"/>
          </a:xfrm>
          <a:prstGeom prst="rect">
            <a:avLst/>
          </a:prstGeom>
        </p:spPr>
        <p:txBody>
          <a:bodyPr spcFirstLastPara="1" wrap="square" lIns="102500" tIns="102500" rIns="102500" bIns="102500"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5400"/>
              <a:buFont typeface="Meiryo"/>
              <a:buNone/>
              <a:defRPr sz="5400">
                <a:latin typeface="Meiryo"/>
                <a:ea typeface="Meiryo"/>
                <a:cs typeface="Meiryo"/>
                <a:sym typeface="Meiryo"/>
              </a:defRPr>
            </a:lvl2pPr>
            <a:lvl3pPr lvl="2" algn="ctr" rtl="0">
              <a:spcBef>
                <a:spcPts val="0"/>
              </a:spcBef>
              <a:spcAft>
                <a:spcPts val="0"/>
              </a:spcAft>
              <a:buSzPts val="5400"/>
              <a:buFont typeface="Meiryo"/>
              <a:buNone/>
              <a:defRPr sz="5400">
                <a:latin typeface="Meiryo"/>
                <a:ea typeface="Meiryo"/>
                <a:cs typeface="Meiryo"/>
                <a:sym typeface="Meiryo"/>
              </a:defRPr>
            </a:lvl3pPr>
            <a:lvl4pPr lvl="3" algn="ctr" rtl="0">
              <a:spcBef>
                <a:spcPts val="0"/>
              </a:spcBef>
              <a:spcAft>
                <a:spcPts val="0"/>
              </a:spcAft>
              <a:buSzPts val="5400"/>
              <a:buFont typeface="Meiryo"/>
              <a:buNone/>
              <a:defRPr sz="5400">
                <a:latin typeface="Meiryo"/>
                <a:ea typeface="Meiryo"/>
                <a:cs typeface="Meiryo"/>
                <a:sym typeface="Meiryo"/>
              </a:defRPr>
            </a:lvl4pPr>
            <a:lvl5pPr lvl="4" algn="ctr" rtl="0">
              <a:spcBef>
                <a:spcPts val="0"/>
              </a:spcBef>
              <a:spcAft>
                <a:spcPts val="0"/>
              </a:spcAft>
              <a:buSzPts val="5400"/>
              <a:buFont typeface="Meiryo"/>
              <a:buNone/>
              <a:defRPr sz="5400">
                <a:latin typeface="Meiryo"/>
                <a:ea typeface="Meiryo"/>
                <a:cs typeface="Meiryo"/>
                <a:sym typeface="Meiryo"/>
              </a:defRPr>
            </a:lvl5pPr>
            <a:lvl6pPr lvl="5" algn="ctr" rtl="0">
              <a:spcBef>
                <a:spcPts val="0"/>
              </a:spcBef>
              <a:spcAft>
                <a:spcPts val="0"/>
              </a:spcAft>
              <a:buSzPts val="5400"/>
              <a:buFont typeface="Meiryo"/>
              <a:buNone/>
              <a:defRPr sz="5400">
                <a:latin typeface="Meiryo"/>
                <a:ea typeface="Meiryo"/>
                <a:cs typeface="Meiryo"/>
                <a:sym typeface="Meiryo"/>
              </a:defRPr>
            </a:lvl6pPr>
            <a:lvl7pPr lvl="6" algn="ctr" rtl="0">
              <a:spcBef>
                <a:spcPts val="0"/>
              </a:spcBef>
              <a:spcAft>
                <a:spcPts val="0"/>
              </a:spcAft>
              <a:buSzPts val="5400"/>
              <a:buFont typeface="Meiryo"/>
              <a:buNone/>
              <a:defRPr sz="5400">
                <a:latin typeface="Meiryo"/>
                <a:ea typeface="Meiryo"/>
                <a:cs typeface="Meiryo"/>
                <a:sym typeface="Meiryo"/>
              </a:defRPr>
            </a:lvl7pPr>
            <a:lvl8pPr lvl="7" algn="ctr" rtl="0">
              <a:spcBef>
                <a:spcPts val="0"/>
              </a:spcBef>
              <a:spcAft>
                <a:spcPts val="0"/>
              </a:spcAft>
              <a:buSzPts val="5400"/>
              <a:buFont typeface="Meiryo"/>
              <a:buNone/>
              <a:defRPr sz="5400">
                <a:latin typeface="Meiryo"/>
                <a:ea typeface="Meiryo"/>
                <a:cs typeface="Meiryo"/>
                <a:sym typeface="Meiryo"/>
              </a:defRPr>
            </a:lvl8pPr>
            <a:lvl9pPr lvl="8" algn="ctr" rtl="0">
              <a:spcBef>
                <a:spcPts val="0"/>
              </a:spcBef>
              <a:spcAft>
                <a:spcPts val="0"/>
              </a:spcAft>
              <a:buSzPts val="5400"/>
              <a:buFont typeface="Meiryo"/>
              <a:buNone/>
              <a:defRPr sz="5400">
                <a:latin typeface="Meiryo"/>
                <a:ea typeface="Meiryo"/>
                <a:cs typeface="Meiryo"/>
                <a:sym typeface="Meiry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メッセージ強"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lvl1pPr lvl="0" algn="ctr" rtl="0">
              <a:spcBef>
                <a:spcPts val="0"/>
              </a:spcBef>
              <a:spcAft>
                <a:spcPts val="0"/>
              </a:spcAft>
              <a:buSzPts val="3300"/>
              <a:buNone/>
              <a:defRPr sz="33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a:lvl4pPr>
            <a:lvl5pPr marL="2286000" lvl="4" indent="-311150" rtl="0">
              <a:spcBef>
                <a:spcPts val="0"/>
              </a:spcBef>
              <a:spcAft>
                <a:spcPts val="0"/>
              </a:spcAft>
              <a:buSzPts val="13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cxnSp>
        <p:nvCxnSpPr>
          <p:cNvPr id="23" name="Google Shape;23;p5"/>
          <p:cNvCxnSpPr/>
          <p:nvPr/>
        </p:nvCxnSpPr>
        <p:spPr>
          <a:xfrm rot="10800000" flipH="1">
            <a:off x="400050" y="1190550"/>
            <a:ext cx="8391600" cy="9600"/>
          </a:xfrm>
          <a:prstGeom prst="straightConnector1">
            <a:avLst/>
          </a:prstGeom>
          <a:noFill/>
          <a:ln w="28575" cap="flat" cmpd="sng">
            <a:solidFill>
              <a:srgbClr val="FAF0E6"/>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33375" y="500151"/>
            <a:ext cx="82296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6" name="Google Shape;26;p6"/>
          <p:cNvSpPr txBox="1">
            <a:spLocks noGrp="1"/>
          </p:cNvSpPr>
          <p:nvPr>
            <p:ph type="body" idx="1"/>
          </p:nvPr>
        </p:nvSpPr>
        <p:spPr>
          <a:xfrm>
            <a:off x="457200" y="1318775"/>
            <a:ext cx="3994500" cy="3177000"/>
          </a:xfrm>
          <a:prstGeom prst="rect">
            <a:avLst/>
          </a:prstGeom>
        </p:spPr>
        <p:txBody>
          <a:bodyPr spcFirstLastPara="1" wrap="square" lIns="102500" tIns="102500" rIns="102500" bIns="102500" anchor="t" anchorCtr="0">
            <a:noAutofit/>
          </a:bodyPr>
          <a:lstStyle>
            <a:lvl1pPr marL="457200" lvl="0" indent="-355600" rtl="0">
              <a:spcBef>
                <a:spcPts val="700"/>
              </a:spcBef>
              <a:spcAft>
                <a:spcPts val="0"/>
              </a:spcAft>
              <a:buSzPts val="2000"/>
              <a:buChar char="●"/>
              <a:defRPr sz="2000">
                <a:solidFill>
                  <a:srgbClr val="434343"/>
                </a:solidFill>
              </a:defRPr>
            </a:lvl1pPr>
            <a:lvl2pPr marL="914400" lvl="1" indent="-355600" rtl="0">
              <a:spcBef>
                <a:spcPts val="0"/>
              </a:spcBef>
              <a:spcAft>
                <a:spcPts val="0"/>
              </a:spcAft>
              <a:buSzPts val="2000"/>
              <a:buChar char="○"/>
              <a:defRPr sz="2000">
                <a:solidFill>
                  <a:srgbClr val="434343"/>
                </a:solidFill>
              </a:defRPr>
            </a:lvl2pPr>
            <a:lvl3pPr marL="1371600" lvl="2" indent="-355600" rtl="0">
              <a:spcBef>
                <a:spcPts val="0"/>
              </a:spcBef>
              <a:spcAft>
                <a:spcPts val="0"/>
              </a:spcAft>
              <a:buSzPts val="2000"/>
              <a:buChar char="■"/>
              <a:defRPr sz="2000">
                <a:solidFill>
                  <a:srgbClr val="434343"/>
                </a:solidFill>
              </a:defRPr>
            </a:lvl3pPr>
            <a:lvl4pPr marL="1828800" lvl="3" indent="-317500" rtl="0">
              <a:spcBef>
                <a:spcPts val="0"/>
              </a:spcBef>
              <a:spcAft>
                <a:spcPts val="0"/>
              </a:spcAft>
              <a:buSzPts val="1400"/>
              <a:buChar char="●"/>
              <a:defRPr>
                <a:solidFill>
                  <a:srgbClr val="434343"/>
                </a:solidFill>
              </a:defRPr>
            </a:lvl4pPr>
            <a:lvl5pPr marL="2286000" lvl="4" indent="-311150" rtl="0">
              <a:spcBef>
                <a:spcPts val="0"/>
              </a:spcBef>
              <a:spcAft>
                <a:spcPts val="0"/>
              </a:spcAft>
              <a:buSzPts val="1300"/>
              <a:buChar char="○"/>
              <a:defRPr>
                <a:solidFill>
                  <a:srgbClr val="434343"/>
                </a:solidFill>
              </a:defRPr>
            </a:lvl5pPr>
            <a:lvl6pPr marL="2743200" lvl="5" indent="-304800" rtl="0">
              <a:spcBef>
                <a:spcPts val="0"/>
              </a:spcBef>
              <a:spcAft>
                <a:spcPts val="0"/>
              </a:spcAft>
              <a:buSzPts val="1200"/>
              <a:buChar char="■"/>
              <a:defRPr>
                <a:solidFill>
                  <a:srgbClr val="434343"/>
                </a:solidFill>
              </a:defRPr>
            </a:lvl6pPr>
            <a:lvl7pPr marL="3200400" lvl="6" indent="-304800" rtl="0">
              <a:spcBef>
                <a:spcPts val="0"/>
              </a:spcBef>
              <a:spcAft>
                <a:spcPts val="0"/>
              </a:spcAft>
              <a:buSzPts val="1200"/>
              <a:buChar char="●"/>
              <a:defRPr>
                <a:solidFill>
                  <a:srgbClr val="434343"/>
                </a:solidFill>
              </a:defRPr>
            </a:lvl7pPr>
            <a:lvl8pPr marL="3657600" lvl="7" indent="-304800" rtl="0">
              <a:spcBef>
                <a:spcPts val="0"/>
              </a:spcBef>
              <a:spcAft>
                <a:spcPts val="0"/>
              </a:spcAft>
              <a:buSzPts val="1200"/>
              <a:buChar char="○"/>
              <a:defRPr>
                <a:solidFill>
                  <a:srgbClr val="434343"/>
                </a:solidFill>
              </a:defRPr>
            </a:lvl8pPr>
            <a:lvl9pPr marL="4114800" lvl="8" indent="-304800" rtl="0">
              <a:spcBef>
                <a:spcPts val="0"/>
              </a:spcBef>
              <a:spcAft>
                <a:spcPts val="0"/>
              </a:spcAft>
              <a:buSzPts val="1200"/>
              <a:buChar char="■"/>
              <a:defRPr>
                <a:solidFill>
                  <a:srgbClr val="434343"/>
                </a:solidFill>
              </a:defRPr>
            </a:lvl9pPr>
          </a:lstStyle>
          <a:p>
            <a:endParaRPr/>
          </a:p>
        </p:txBody>
      </p:sp>
      <p:cxnSp>
        <p:nvCxnSpPr>
          <p:cNvPr id="27" name="Google Shape;27;p6"/>
          <p:cNvCxnSpPr/>
          <p:nvPr/>
        </p:nvCxnSpPr>
        <p:spPr>
          <a:xfrm rot="10800000" flipH="1">
            <a:off x="400050" y="1190550"/>
            <a:ext cx="8391600" cy="9600"/>
          </a:xfrm>
          <a:prstGeom prst="straightConnector1">
            <a:avLst/>
          </a:prstGeom>
          <a:noFill/>
          <a:ln w="28575" cap="flat" cmpd="sng">
            <a:solidFill>
              <a:srgbClr val="FAF0E6"/>
            </a:solidFill>
            <a:prstDash val="solid"/>
            <a:round/>
            <a:headEnd type="none" w="med" len="med"/>
            <a:tailEnd type="none" w="med" len="med"/>
          </a:ln>
        </p:spPr>
      </p:cxnSp>
      <p:sp>
        <p:nvSpPr>
          <p:cNvPr id="28" name="Google Shape;28;p6"/>
          <p:cNvSpPr txBox="1">
            <a:spLocks noGrp="1"/>
          </p:cNvSpPr>
          <p:nvPr>
            <p:ph type="body" idx="2"/>
          </p:nvPr>
        </p:nvSpPr>
        <p:spPr>
          <a:xfrm>
            <a:off x="4689375" y="1318775"/>
            <a:ext cx="3994500" cy="3177000"/>
          </a:xfrm>
          <a:prstGeom prst="rect">
            <a:avLst/>
          </a:prstGeom>
        </p:spPr>
        <p:txBody>
          <a:bodyPr spcFirstLastPara="1" wrap="square" lIns="102500" tIns="102500" rIns="102500" bIns="102500" anchor="t" anchorCtr="0">
            <a:noAutofit/>
          </a:bodyPr>
          <a:lstStyle>
            <a:lvl1pPr marL="457200" lvl="0" indent="-355600" rtl="0">
              <a:spcBef>
                <a:spcPts val="700"/>
              </a:spcBef>
              <a:spcAft>
                <a:spcPts val="0"/>
              </a:spcAft>
              <a:buSzPts val="2000"/>
              <a:buChar char="●"/>
              <a:defRPr sz="2000">
                <a:solidFill>
                  <a:srgbClr val="434343"/>
                </a:solidFill>
              </a:defRPr>
            </a:lvl1pPr>
            <a:lvl2pPr marL="914400" lvl="1" indent="-355600" rtl="0">
              <a:spcBef>
                <a:spcPts val="0"/>
              </a:spcBef>
              <a:spcAft>
                <a:spcPts val="0"/>
              </a:spcAft>
              <a:buSzPts val="2000"/>
              <a:buChar char="○"/>
              <a:defRPr sz="2000">
                <a:solidFill>
                  <a:srgbClr val="434343"/>
                </a:solidFill>
              </a:defRPr>
            </a:lvl2pPr>
            <a:lvl3pPr marL="1371600" lvl="2" indent="-355600" rtl="0">
              <a:spcBef>
                <a:spcPts val="0"/>
              </a:spcBef>
              <a:spcAft>
                <a:spcPts val="0"/>
              </a:spcAft>
              <a:buSzPts val="2000"/>
              <a:buChar char="■"/>
              <a:defRPr sz="2000">
                <a:solidFill>
                  <a:srgbClr val="434343"/>
                </a:solidFill>
              </a:defRPr>
            </a:lvl3pPr>
            <a:lvl4pPr marL="1828800" lvl="3" indent="-317500" rtl="0">
              <a:spcBef>
                <a:spcPts val="0"/>
              </a:spcBef>
              <a:spcAft>
                <a:spcPts val="0"/>
              </a:spcAft>
              <a:buSzPts val="1400"/>
              <a:buChar char="●"/>
              <a:defRPr>
                <a:solidFill>
                  <a:srgbClr val="434343"/>
                </a:solidFill>
              </a:defRPr>
            </a:lvl4pPr>
            <a:lvl5pPr marL="2286000" lvl="4" indent="-311150" rtl="0">
              <a:spcBef>
                <a:spcPts val="0"/>
              </a:spcBef>
              <a:spcAft>
                <a:spcPts val="0"/>
              </a:spcAft>
              <a:buSzPts val="1300"/>
              <a:buChar char="○"/>
              <a:defRPr>
                <a:solidFill>
                  <a:srgbClr val="434343"/>
                </a:solidFill>
              </a:defRPr>
            </a:lvl5pPr>
            <a:lvl6pPr marL="2743200" lvl="5" indent="-304800" rtl="0">
              <a:spcBef>
                <a:spcPts val="0"/>
              </a:spcBef>
              <a:spcAft>
                <a:spcPts val="0"/>
              </a:spcAft>
              <a:buSzPts val="1200"/>
              <a:buChar char="■"/>
              <a:defRPr>
                <a:solidFill>
                  <a:srgbClr val="434343"/>
                </a:solidFill>
              </a:defRPr>
            </a:lvl6pPr>
            <a:lvl7pPr marL="3200400" lvl="6" indent="-304800" rtl="0">
              <a:spcBef>
                <a:spcPts val="0"/>
              </a:spcBef>
              <a:spcAft>
                <a:spcPts val="0"/>
              </a:spcAft>
              <a:buSzPts val="1200"/>
              <a:buChar char="●"/>
              <a:defRPr>
                <a:solidFill>
                  <a:srgbClr val="434343"/>
                </a:solidFill>
              </a:defRPr>
            </a:lvl7pPr>
            <a:lvl8pPr marL="3657600" lvl="7" indent="-304800" rtl="0">
              <a:spcBef>
                <a:spcPts val="0"/>
              </a:spcBef>
              <a:spcAft>
                <a:spcPts val="0"/>
              </a:spcAft>
              <a:buSzPts val="1200"/>
              <a:buChar char="○"/>
              <a:defRPr>
                <a:solidFill>
                  <a:srgbClr val="434343"/>
                </a:solidFill>
              </a:defRPr>
            </a:lvl8pPr>
            <a:lvl9pPr marL="4114800" lvl="8" indent="-304800" rtl="0">
              <a:spcBef>
                <a:spcPts val="0"/>
              </a:spcBef>
              <a:spcAft>
                <a:spcPts val="0"/>
              </a:spcAft>
              <a:buSzPts val="1200"/>
              <a:buChar char="■"/>
              <a:defRPr>
                <a:solidFill>
                  <a:srgbClr val="434343"/>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列（2タイトルあり）">
  <p:cSld name="TITLE_AND_TWO_COLUMNS_1">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852475"/>
            <a:ext cx="36387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 name="Google Shape;31;p7"/>
          <p:cNvSpPr txBox="1">
            <a:spLocks noGrp="1"/>
          </p:cNvSpPr>
          <p:nvPr>
            <p:ph type="body" idx="1"/>
          </p:nvPr>
        </p:nvSpPr>
        <p:spPr>
          <a:xfrm>
            <a:off x="457200" y="1752600"/>
            <a:ext cx="3994500" cy="26289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SzPts val="1800"/>
              <a:buChar char="●"/>
              <a:defRPr sz="1800"/>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sz="1800"/>
            </a:lvl3pPr>
            <a:lvl4pPr marL="1828800" lvl="3" indent="-317500" rtl="0">
              <a:spcBef>
                <a:spcPts val="0"/>
              </a:spcBef>
              <a:spcAft>
                <a:spcPts val="0"/>
              </a:spcAft>
              <a:buSzPts val="1400"/>
              <a:buChar char="●"/>
              <a:defRPr/>
            </a:lvl4pPr>
            <a:lvl5pPr marL="2286000" lvl="4" indent="-311150" rtl="0">
              <a:spcBef>
                <a:spcPts val="0"/>
              </a:spcBef>
              <a:spcAft>
                <a:spcPts val="0"/>
              </a:spcAft>
              <a:buSzPts val="13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32" name="Google Shape;32;p7"/>
          <p:cNvSpPr txBox="1">
            <a:spLocks noGrp="1"/>
          </p:cNvSpPr>
          <p:nvPr>
            <p:ph type="title" idx="2"/>
          </p:nvPr>
        </p:nvSpPr>
        <p:spPr>
          <a:xfrm>
            <a:off x="4692301" y="776275"/>
            <a:ext cx="36387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3" name="Google Shape;33;p7"/>
          <p:cNvSpPr txBox="1">
            <a:spLocks noGrp="1"/>
          </p:cNvSpPr>
          <p:nvPr>
            <p:ph type="body" idx="3"/>
          </p:nvPr>
        </p:nvSpPr>
        <p:spPr>
          <a:xfrm>
            <a:off x="4692300" y="1752600"/>
            <a:ext cx="3994500" cy="26289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SzPts val="1800"/>
              <a:buChar char="●"/>
              <a:defRPr sz="1800"/>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sz="1800"/>
            </a:lvl3pPr>
            <a:lvl4pPr marL="1828800" lvl="3" indent="-317500" rtl="0">
              <a:spcBef>
                <a:spcPts val="0"/>
              </a:spcBef>
              <a:spcAft>
                <a:spcPts val="0"/>
              </a:spcAft>
              <a:buSzPts val="1400"/>
              <a:buChar char="●"/>
              <a:defRPr/>
            </a:lvl4pPr>
            <a:lvl5pPr marL="2286000" lvl="4" indent="-311150" rtl="0">
              <a:spcBef>
                <a:spcPts val="0"/>
              </a:spcBef>
              <a:spcAft>
                <a:spcPts val="0"/>
              </a:spcAft>
              <a:buSzPts val="13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cxnSp>
        <p:nvCxnSpPr>
          <p:cNvPr id="35" name="Google Shape;35;p8"/>
          <p:cNvCxnSpPr/>
          <p:nvPr/>
        </p:nvCxnSpPr>
        <p:spPr>
          <a:xfrm>
            <a:off x="276225" y="4638675"/>
            <a:ext cx="8610600" cy="0"/>
          </a:xfrm>
          <a:prstGeom prst="straightConnector1">
            <a:avLst/>
          </a:prstGeom>
          <a:noFill/>
          <a:ln w="28575" cap="flat" cmpd="sng">
            <a:solidFill>
              <a:srgbClr val="FAF0E6"/>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ラストスライド">
  <p:cSld name="CUSTOM">
    <p:bg>
      <p:bgPr>
        <a:solidFill>
          <a:srgbClr val="F6F6F6"/>
        </a:solidFill>
        <a:effectLst/>
      </p:bgPr>
    </p:bg>
    <p:spTree>
      <p:nvGrpSpPr>
        <p:cNvPr id="1" name="Shape 36"/>
        <p:cNvGrpSpPr/>
        <p:nvPr/>
      </p:nvGrpSpPr>
      <p:grpSpPr>
        <a:xfrm>
          <a:off x="0" y="0"/>
          <a:ext cx="0" cy="0"/>
          <a:chOff x="0" y="0"/>
          <a:chExt cx="0" cy="0"/>
        </a:xfrm>
      </p:grpSpPr>
      <p:pic>
        <p:nvPicPr>
          <p:cNvPr id="37" name="Google Shape;37;p9"/>
          <p:cNvPicPr preferRelativeResize="0"/>
          <p:nvPr/>
        </p:nvPicPr>
        <p:blipFill>
          <a:blip r:embed="rId2">
            <a:alphaModFix/>
          </a:blip>
          <a:stretch>
            <a:fillRect/>
          </a:stretch>
        </p:blipFill>
        <p:spPr>
          <a:xfrm>
            <a:off x="5905475" y="2388663"/>
            <a:ext cx="1733600" cy="385225"/>
          </a:xfrm>
          <a:prstGeom prst="rect">
            <a:avLst/>
          </a:prstGeom>
          <a:noFill/>
          <a:ln>
            <a:noFill/>
          </a:ln>
        </p:spPr>
      </p:pic>
      <p:sp>
        <p:nvSpPr>
          <p:cNvPr id="38" name="Google Shape;38;p9"/>
          <p:cNvSpPr/>
          <p:nvPr/>
        </p:nvSpPr>
        <p:spPr>
          <a:xfrm>
            <a:off x="0" y="0"/>
            <a:ext cx="4667100" cy="5143500"/>
          </a:xfrm>
          <a:prstGeom prst="flowChartDelay">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p:nvPr/>
        </p:nvSpPr>
        <p:spPr>
          <a:xfrm>
            <a:off x="7400925" y="133350"/>
            <a:ext cx="1581300" cy="466800"/>
          </a:xfrm>
          <a:prstGeom prst="rect">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p:nvPr/>
        </p:nvSpPr>
        <p:spPr>
          <a:xfrm>
            <a:off x="3381375" y="2210088"/>
            <a:ext cx="7905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3500">
                <a:solidFill>
                  <a:srgbClr val="434343"/>
                </a:solidFill>
                <a:latin typeface="Bebas Neue"/>
                <a:ea typeface="Bebas Neue"/>
                <a:cs typeface="Bebas Neue"/>
                <a:sym typeface="Bebas Neue"/>
              </a:rPr>
              <a:t>FIN</a:t>
            </a:r>
            <a:endParaRPr sz="3500">
              <a:solidFill>
                <a:srgbClr val="434343"/>
              </a:solidFill>
              <a:latin typeface="Bebas Neue"/>
              <a:ea typeface="Bebas Neue"/>
              <a:cs typeface="Bebas Neue"/>
              <a:sym typeface="Bebas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文字をたくさん入れるスライド">
  <p:cSld name="TITLE_AND_BODY_1">
    <p:spTree>
      <p:nvGrpSpPr>
        <p:cNvPr id="1" name="Shape 41"/>
        <p:cNvGrpSpPr/>
        <p:nvPr/>
      </p:nvGrpSpPr>
      <p:grpSpPr>
        <a:xfrm>
          <a:off x="0" y="0"/>
          <a:ext cx="0" cy="0"/>
          <a:chOff x="0" y="0"/>
          <a:chExt cx="0" cy="0"/>
        </a:xfrm>
      </p:grpSpPr>
      <p:sp>
        <p:nvSpPr>
          <p:cNvPr id="42" name="Google Shape;42;p10"/>
          <p:cNvSpPr/>
          <p:nvPr/>
        </p:nvSpPr>
        <p:spPr>
          <a:xfrm>
            <a:off x="75" y="-6750"/>
            <a:ext cx="9144000" cy="559800"/>
          </a:xfrm>
          <a:prstGeom prst="rect">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0"/>
          <p:cNvSpPr txBox="1">
            <a:spLocks noGrp="1"/>
          </p:cNvSpPr>
          <p:nvPr>
            <p:ph type="body" idx="1"/>
          </p:nvPr>
        </p:nvSpPr>
        <p:spPr>
          <a:xfrm>
            <a:off x="164800" y="653475"/>
            <a:ext cx="8520000" cy="3952500"/>
          </a:xfrm>
          <a:prstGeom prst="rect">
            <a:avLst/>
          </a:prstGeom>
        </p:spPr>
        <p:txBody>
          <a:bodyPr spcFirstLastPara="1" wrap="square" lIns="102500" tIns="102500" rIns="102500" bIns="102500" anchor="t" anchorCtr="0">
            <a:noAutofit/>
          </a:bodyPr>
          <a:lstStyle>
            <a:lvl1pPr marL="457200" lvl="0" indent="-317500" rtl="0">
              <a:lnSpc>
                <a:spcPct val="120000"/>
              </a:lnSpc>
              <a:spcBef>
                <a:spcPts val="200"/>
              </a:spcBef>
              <a:spcAft>
                <a:spcPts val="0"/>
              </a:spcAft>
              <a:buClr>
                <a:srgbClr val="E06666"/>
              </a:buClr>
              <a:buSzPts val="1400"/>
              <a:buChar char="●"/>
              <a:defRPr sz="1400" b="0"/>
            </a:lvl1pPr>
            <a:lvl2pPr marL="914400" lvl="1" indent="-317500" rtl="0">
              <a:lnSpc>
                <a:spcPct val="120000"/>
              </a:lnSpc>
              <a:spcBef>
                <a:spcPts val="200"/>
              </a:spcBef>
              <a:spcAft>
                <a:spcPts val="0"/>
              </a:spcAft>
              <a:buClr>
                <a:srgbClr val="E06666"/>
              </a:buClr>
              <a:buSzPts val="1400"/>
              <a:buChar char="○"/>
              <a:defRPr sz="1400" b="0"/>
            </a:lvl2pPr>
            <a:lvl3pPr marL="1371600" lvl="2" indent="-311150" rtl="0">
              <a:lnSpc>
                <a:spcPct val="120000"/>
              </a:lnSpc>
              <a:spcBef>
                <a:spcPts val="200"/>
              </a:spcBef>
              <a:spcAft>
                <a:spcPts val="0"/>
              </a:spcAft>
              <a:buClr>
                <a:srgbClr val="EA9999"/>
              </a:buClr>
              <a:buSzPts val="1300"/>
              <a:buChar char="■"/>
              <a:defRPr sz="1300" b="0"/>
            </a:lvl3pPr>
            <a:lvl4pPr marL="1828800" lvl="3" indent="-311150" rtl="0">
              <a:lnSpc>
                <a:spcPct val="120000"/>
              </a:lnSpc>
              <a:spcBef>
                <a:spcPts val="200"/>
              </a:spcBef>
              <a:spcAft>
                <a:spcPts val="0"/>
              </a:spcAft>
              <a:buClr>
                <a:srgbClr val="E06666"/>
              </a:buClr>
              <a:buSzPts val="1300"/>
              <a:buChar char="●"/>
              <a:defRPr sz="1300" b="0"/>
            </a:lvl4pPr>
            <a:lvl5pPr marL="2286000" lvl="4" indent="-298450" rtl="0">
              <a:lnSpc>
                <a:spcPct val="120000"/>
              </a:lnSpc>
              <a:spcBef>
                <a:spcPts val="200"/>
              </a:spcBef>
              <a:spcAft>
                <a:spcPts val="0"/>
              </a:spcAft>
              <a:buClr>
                <a:srgbClr val="E06666"/>
              </a:buClr>
              <a:buSzPts val="1100"/>
              <a:buChar char="○"/>
              <a:defRPr sz="1100" b="0"/>
            </a:lvl5pPr>
            <a:lvl6pPr marL="2743200" lvl="5" indent="-292100" rtl="0">
              <a:lnSpc>
                <a:spcPct val="120000"/>
              </a:lnSpc>
              <a:spcBef>
                <a:spcPts val="200"/>
              </a:spcBef>
              <a:spcAft>
                <a:spcPts val="0"/>
              </a:spcAft>
              <a:buClr>
                <a:srgbClr val="E06666"/>
              </a:buClr>
              <a:buSzPts val="1000"/>
              <a:buChar char="■"/>
              <a:defRPr sz="1000" b="0"/>
            </a:lvl6pPr>
            <a:lvl7pPr marL="3200400" lvl="6" indent="-292100" rtl="0">
              <a:lnSpc>
                <a:spcPct val="120000"/>
              </a:lnSpc>
              <a:spcBef>
                <a:spcPts val="200"/>
              </a:spcBef>
              <a:spcAft>
                <a:spcPts val="0"/>
              </a:spcAft>
              <a:buClr>
                <a:srgbClr val="E06666"/>
              </a:buClr>
              <a:buSzPts val="1000"/>
              <a:buChar char="●"/>
              <a:defRPr sz="1000" b="0"/>
            </a:lvl7pPr>
            <a:lvl8pPr marL="3657600" lvl="7" indent="-292100" rtl="0">
              <a:lnSpc>
                <a:spcPct val="120000"/>
              </a:lnSpc>
              <a:spcBef>
                <a:spcPts val="200"/>
              </a:spcBef>
              <a:spcAft>
                <a:spcPts val="0"/>
              </a:spcAft>
              <a:buClr>
                <a:srgbClr val="E06666"/>
              </a:buClr>
              <a:buSzPts val="1000"/>
              <a:buChar char="○"/>
              <a:defRPr sz="1000" b="0"/>
            </a:lvl8pPr>
            <a:lvl9pPr marL="4114800" lvl="8" indent="-292100" rtl="0">
              <a:lnSpc>
                <a:spcPct val="120000"/>
              </a:lnSpc>
              <a:spcBef>
                <a:spcPts val="200"/>
              </a:spcBef>
              <a:spcAft>
                <a:spcPts val="0"/>
              </a:spcAft>
              <a:buClr>
                <a:srgbClr val="E06666"/>
              </a:buClr>
              <a:buSzPts val="1000"/>
              <a:buChar char="■"/>
              <a:defRPr sz="1000" b="0"/>
            </a:lvl9pPr>
          </a:lstStyle>
          <a:p>
            <a:endParaRPr/>
          </a:p>
        </p:txBody>
      </p:sp>
      <p:sp>
        <p:nvSpPr>
          <p:cNvPr id="44" name="Google Shape;44;p10"/>
          <p:cNvSpPr txBox="1">
            <a:spLocks noGrp="1"/>
          </p:cNvSpPr>
          <p:nvPr>
            <p:ph type="title"/>
          </p:nvPr>
        </p:nvSpPr>
        <p:spPr>
          <a:xfrm>
            <a:off x="164800" y="77250"/>
            <a:ext cx="8229600" cy="391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1800"/>
              <a:buNone/>
              <a:defRPr sz="1800"/>
            </a:lvl1pPr>
            <a:lvl2pPr lvl="1" rtl="0">
              <a:spcBef>
                <a:spcPts val="0"/>
              </a:spcBef>
              <a:spcAft>
                <a:spcPts val="0"/>
              </a:spcAft>
              <a:buClr>
                <a:srgbClr val="F6F6F6"/>
              </a:buClr>
              <a:buSzPts val="1800"/>
              <a:buNone/>
              <a:defRPr sz="1800">
                <a:solidFill>
                  <a:srgbClr val="F6F6F6"/>
                </a:solidFill>
              </a:defRPr>
            </a:lvl2pPr>
            <a:lvl3pPr lvl="2" rtl="0">
              <a:spcBef>
                <a:spcPts val="0"/>
              </a:spcBef>
              <a:spcAft>
                <a:spcPts val="0"/>
              </a:spcAft>
              <a:buClr>
                <a:srgbClr val="F6F6F6"/>
              </a:buClr>
              <a:buSzPts val="1800"/>
              <a:buNone/>
              <a:defRPr sz="1800">
                <a:solidFill>
                  <a:srgbClr val="F6F6F6"/>
                </a:solidFill>
              </a:defRPr>
            </a:lvl3pPr>
            <a:lvl4pPr lvl="3" rtl="0">
              <a:spcBef>
                <a:spcPts val="0"/>
              </a:spcBef>
              <a:spcAft>
                <a:spcPts val="0"/>
              </a:spcAft>
              <a:buClr>
                <a:srgbClr val="F6F6F6"/>
              </a:buClr>
              <a:buSzPts val="1800"/>
              <a:buNone/>
              <a:defRPr sz="1800">
                <a:solidFill>
                  <a:srgbClr val="F6F6F6"/>
                </a:solidFill>
              </a:defRPr>
            </a:lvl4pPr>
            <a:lvl5pPr lvl="4" rtl="0">
              <a:spcBef>
                <a:spcPts val="0"/>
              </a:spcBef>
              <a:spcAft>
                <a:spcPts val="0"/>
              </a:spcAft>
              <a:buClr>
                <a:srgbClr val="F6F6F6"/>
              </a:buClr>
              <a:buSzPts val="1800"/>
              <a:buNone/>
              <a:defRPr sz="1800">
                <a:solidFill>
                  <a:srgbClr val="F6F6F6"/>
                </a:solidFill>
              </a:defRPr>
            </a:lvl5pPr>
            <a:lvl6pPr lvl="5" rtl="0">
              <a:spcBef>
                <a:spcPts val="0"/>
              </a:spcBef>
              <a:spcAft>
                <a:spcPts val="0"/>
              </a:spcAft>
              <a:buClr>
                <a:srgbClr val="F6F6F6"/>
              </a:buClr>
              <a:buSzPts val="1800"/>
              <a:buNone/>
              <a:defRPr sz="1800">
                <a:solidFill>
                  <a:srgbClr val="F6F6F6"/>
                </a:solidFill>
              </a:defRPr>
            </a:lvl6pPr>
            <a:lvl7pPr lvl="6" rtl="0">
              <a:spcBef>
                <a:spcPts val="0"/>
              </a:spcBef>
              <a:spcAft>
                <a:spcPts val="0"/>
              </a:spcAft>
              <a:buClr>
                <a:srgbClr val="F6F6F6"/>
              </a:buClr>
              <a:buSzPts val="1800"/>
              <a:buNone/>
              <a:defRPr sz="1800">
                <a:solidFill>
                  <a:srgbClr val="F6F6F6"/>
                </a:solidFill>
              </a:defRPr>
            </a:lvl7pPr>
            <a:lvl8pPr lvl="7" rtl="0">
              <a:spcBef>
                <a:spcPts val="0"/>
              </a:spcBef>
              <a:spcAft>
                <a:spcPts val="0"/>
              </a:spcAft>
              <a:buClr>
                <a:srgbClr val="F6F6F6"/>
              </a:buClr>
              <a:buSzPts val="1800"/>
              <a:buNone/>
              <a:defRPr sz="1800">
                <a:solidFill>
                  <a:srgbClr val="F6F6F6"/>
                </a:solidFill>
              </a:defRPr>
            </a:lvl8pPr>
            <a:lvl9pPr lvl="8" rtl="0">
              <a:spcBef>
                <a:spcPts val="0"/>
              </a:spcBef>
              <a:spcAft>
                <a:spcPts val="0"/>
              </a:spcAft>
              <a:buClr>
                <a:srgbClr val="F6F6F6"/>
              </a:buClr>
              <a:buSzPts val="1800"/>
              <a:buNone/>
              <a:defRPr sz="1800">
                <a:solidFill>
                  <a:srgbClr val="F6F6F6"/>
                </a:solidFill>
              </a:defRPr>
            </a:lvl9pPr>
          </a:lstStyle>
          <a:p>
            <a:endParaRPr/>
          </a:p>
        </p:txBody>
      </p:sp>
      <p:sp>
        <p:nvSpPr>
          <p:cNvPr id="45" name="Google Shape;45;p10"/>
          <p:cNvSpPr/>
          <p:nvPr/>
        </p:nvSpPr>
        <p:spPr>
          <a:xfrm rot="10800000" flipH="1">
            <a:off x="0" y="4713600"/>
            <a:ext cx="9144000" cy="38100"/>
          </a:xfrm>
          <a:prstGeom prst="rect">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36688"/>
            <a:ext cx="8229600" cy="561600"/>
          </a:xfrm>
          <a:prstGeom prst="rect">
            <a:avLst/>
          </a:prstGeom>
          <a:noFill/>
          <a:ln>
            <a:noFill/>
          </a:ln>
        </p:spPr>
        <p:txBody>
          <a:bodyPr spcFirstLastPara="1" wrap="square" lIns="102500" tIns="102500" rIns="102500" bIns="102500" anchor="ctr" anchorCtr="0">
            <a:noAutofit/>
          </a:bodyPr>
          <a:lstStyle>
            <a:lvl1pPr lvl="0" rtl="0">
              <a:spcBef>
                <a:spcPts val="0"/>
              </a:spcBef>
              <a:spcAft>
                <a:spcPts val="0"/>
              </a:spcAft>
              <a:buClr>
                <a:srgbClr val="434343"/>
              </a:buClr>
              <a:buSzPts val="2400"/>
              <a:buFont typeface="HiraKakuPro-W3"/>
              <a:buNone/>
              <a:defRPr sz="2400" b="1">
                <a:solidFill>
                  <a:srgbClr val="434343"/>
                </a:solidFill>
                <a:latin typeface="HiraKakuPro-W3"/>
                <a:ea typeface="HiraKakuPro-W3"/>
                <a:cs typeface="HiraKakuPro-W3"/>
                <a:sym typeface="HiraKakuPro-W3"/>
              </a:defRPr>
            </a:lvl1pPr>
            <a:lvl2pPr lvl="1"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2pPr>
            <a:lvl3pPr lvl="2"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3pPr>
            <a:lvl4pPr lvl="3"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4pPr>
            <a:lvl5pPr lvl="4"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5pPr>
            <a:lvl6pPr lvl="5"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6pPr>
            <a:lvl7pPr lvl="6"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7pPr>
            <a:lvl8pPr lvl="7"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8pPr>
            <a:lvl9pPr lvl="8"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9pPr>
          </a:lstStyle>
          <a:p>
            <a:endParaRPr/>
          </a:p>
        </p:txBody>
      </p:sp>
      <p:sp>
        <p:nvSpPr>
          <p:cNvPr id="7" name="Google Shape;7;p1"/>
          <p:cNvSpPr txBox="1">
            <a:spLocks noGrp="1"/>
          </p:cNvSpPr>
          <p:nvPr>
            <p:ph type="body" idx="1"/>
          </p:nvPr>
        </p:nvSpPr>
        <p:spPr>
          <a:xfrm>
            <a:off x="799650" y="1373200"/>
            <a:ext cx="7544700" cy="3096900"/>
          </a:xfrm>
          <a:prstGeom prst="rect">
            <a:avLst/>
          </a:prstGeom>
          <a:noFill/>
          <a:ln>
            <a:noFill/>
          </a:ln>
        </p:spPr>
        <p:txBody>
          <a:bodyPr spcFirstLastPara="1" wrap="square" lIns="102500" tIns="102500" rIns="102500" bIns="102500" anchor="t" anchorCtr="0">
            <a:noAutofit/>
          </a:bodyPr>
          <a:lstStyle>
            <a:lvl1pPr marL="457200" lvl="0" indent="-355600" rtl="0">
              <a:lnSpc>
                <a:spcPct val="115000"/>
              </a:lnSpc>
              <a:spcBef>
                <a:spcPts val="700"/>
              </a:spcBef>
              <a:spcAft>
                <a:spcPts val="0"/>
              </a:spcAft>
              <a:buClr>
                <a:srgbClr val="E06666"/>
              </a:buClr>
              <a:buSzPts val="2000"/>
              <a:buFont typeface="HiraKakuPro-W3"/>
              <a:buChar char="●"/>
              <a:defRPr sz="2000" b="1">
                <a:solidFill>
                  <a:srgbClr val="666666"/>
                </a:solidFill>
                <a:latin typeface="HiraKakuPro-W3"/>
                <a:ea typeface="HiraKakuPro-W3"/>
                <a:cs typeface="HiraKakuPro-W3"/>
                <a:sym typeface="HiraKakuPro-W3"/>
              </a:defRPr>
            </a:lvl1pPr>
            <a:lvl2pPr marL="914400" lvl="1" indent="-342900" rtl="0">
              <a:lnSpc>
                <a:spcPct val="115000"/>
              </a:lnSpc>
              <a:spcBef>
                <a:spcPts val="0"/>
              </a:spcBef>
              <a:spcAft>
                <a:spcPts val="0"/>
              </a:spcAft>
              <a:buClr>
                <a:srgbClr val="E06666"/>
              </a:buClr>
              <a:buSzPts val="1800"/>
              <a:buFont typeface="HiraKakuPro-W3"/>
              <a:buChar char="○"/>
              <a:defRPr sz="1800" b="1">
                <a:solidFill>
                  <a:srgbClr val="666666"/>
                </a:solidFill>
                <a:latin typeface="HiraKakuPro-W3"/>
                <a:ea typeface="HiraKakuPro-W3"/>
                <a:cs typeface="HiraKakuPro-W3"/>
                <a:sym typeface="HiraKakuPro-W3"/>
              </a:defRPr>
            </a:lvl2pPr>
            <a:lvl3pPr marL="1371600" lvl="2" indent="-330200" rtl="0">
              <a:lnSpc>
                <a:spcPct val="115000"/>
              </a:lnSpc>
              <a:spcBef>
                <a:spcPts val="0"/>
              </a:spcBef>
              <a:spcAft>
                <a:spcPts val="0"/>
              </a:spcAft>
              <a:buClr>
                <a:srgbClr val="E06666"/>
              </a:buClr>
              <a:buSzPts val="1600"/>
              <a:buFont typeface="HiraKakuPro-W3"/>
              <a:buChar char="■"/>
              <a:defRPr sz="1600" b="1">
                <a:solidFill>
                  <a:srgbClr val="666666"/>
                </a:solidFill>
                <a:latin typeface="HiraKakuPro-W3"/>
                <a:ea typeface="HiraKakuPro-W3"/>
                <a:cs typeface="HiraKakuPro-W3"/>
                <a:sym typeface="HiraKakuPro-W3"/>
              </a:defRPr>
            </a:lvl3pPr>
            <a:lvl4pPr marL="1828800" lvl="3" indent="-317500" rtl="0">
              <a:lnSpc>
                <a:spcPct val="115000"/>
              </a:lnSpc>
              <a:spcBef>
                <a:spcPts val="0"/>
              </a:spcBef>
              <a:spcAft>
                <a:spcPts val="0"/>
              </a:spcAft>
              <a:buClr>
                <a:srgbClr val="E06666"/>
              </a:buClr>
              <a:buSzPts val="1400"/>
              <a:buFont typeface="HiraKakuPro-W3"/>
              <a:buChar char="●"/>
              <a:defRPr b="1">
                <a:solidFill>
                  <a:srgbClr val="666666"/>
                </a:solidFill>
                <a:latin typeface="HiraKakuPro-W3"/>
                <a:ea typeface="HiraKakuPro-W3"/>
                <a:cs typeface="HiraKakuPro-W3"/>
                <a:sym typeface="HiraKakuPro-W3"/>
              </a:defRPr>
            </a:lvl4pPr>
            <a:lvl5pPr marL="2286000" lvl="4" indent="-311150" rtl="0">
              <a:lnSpc>
                <a:spcPct val="115000"/>
              </a:lnSpc>
              <a:spcBef>
                <a:spcPts val="0"/>
              </a:spcBef>
              <a:spcAft>
                <a:spcPts val="0"/>
              </a:spcAft>
              <a:buClr>
                <a:srgbClr val="E06666"/>
              </a:buClr>
              <a:buSzPts val="1300"/>
              <a:buFont typeface="HiraKakuPro-W3"/>
              <a:buChar char="○"/>
              <a:defRPr sz="1300" b="1">
                <a:solidFill>
                  <a:srgbClr val="666666"/>
                </a:solidFill>
                <a:latin typeface="HiraKakuPro-W3"/>
                <a:ea typeface="HiraKakuPro-W3"/>
                <a:cs typeface="HiraKakuPro-W3"/>
                <a:sym typeface="HiraKakuPro-W3"/>
              </a:defRPr>
            </a:lvl5pPr>
            <a:lvl6pPr marL="2743200" lvl="5"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6pPr>
            <a:lvl7pPr marL="3200400" lvl="6"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7pPr>
            <a:lvl8pPr marL="3657600" lvl="7"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8pPr>
            <a:lvl9pPr marL="4114800" lvl="8"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9pPr>
          </a:lstStyle>
          <a:p>
            <a:endParaRPr/>
          </a:p>
        </p:txBody>
      </p:sp>
      <p:sp>
        <p:nvSpPr>
          <p:cNvPr id="8" name="Google Shape;8;p1"/>
          <p:cNvSpPr txBox="1"/>
          <p:nvPr/>
        </p:nvSpPr>
        <p:spPr>
          <a:xfrm>
            <a:off x="8415186" y="4713289"/>
            <a:ext cx="548700" cy="393600"/>
          </a:xfrm>
          <a:prstGeom prst="rect">
            <a:avLst/>
          </a:prstGeom>
          <a:noFill/>
          <a:ln>
            <a:noFill/>
          </a:ln>
        </p:spPr>
        <p:txBody>
          <a:bodyPr spcFirstLastPara="1" wrap="square" lIns="102500" tIns="102500" rIns="102500" bIns="102500" anchor="ctr" anchorCtr="0">
            <a:noAutofit/>
          </a:bodyPr>
          <a:lstStyle/>
          <a:p>
            <a:pPr marL="0" lvl="0" indent="0" algn="r" rtl="0">
              <a:spcBef>
                <a:spcPts val="0"/>
              </a:spcBef>
              <a:spcAft>
                <a:spcPts val="0"/>
              </a:spcAft>
              <a:buNone/>
            </a:pPr>
            <a:fld id="{00000000-1234-1234-1234-123412341234}" type="slidenum">
              <a:rPr lang="ja" sz="1000">
                <a:solidFill>
                  <a:srgbClr val="434343"/>
                </a:solidFill>
                <a:latin typeface="Bebas Neue"/>
                <a:ea typeface="Bebas Neue"/>
                <a:cs typeface="Bebas Neue"/>
                <a:sym typeface="Bebas Neue"/>
              </a:rPr>
              <a:t>‹#›</a:t>
            </a:fld>
            <a:endParaRPr sz="1000">
              <a:solidFill>
                <a:srgbClr val="434343"/>
              </a:solidFill>
              <a:latin typeface="Bebas Neue"/>
              <a:ea typeface="Bebas Neue"/>
              <a:cs typeface="Bebas Neue"/>
              <a:sym typeface="Bebas Neue"/>
            </a:endParaRPr>
          </a:p>
        </p:txBody>
      </p:sp>
      <p:sp>
        <p:nvSpPr>
          <p:cNvPr id="9" name="Google Shape;9;p1"/>
          <p:cNvSpPr txBox="1"/>
          <p:nvPr/>
        </p:nvSpPr>
        <p:spPr>
          <a:xfrm>
            <a:off x="214099" y="4775025"/>
            <a:ext cx="2214600" cy="213000"/>
          </a:xfrm>
          <a:prstGeom prst="rect">
            <a:avLst/>
          </a:prstGeom>
          <a:noFill/>
          <a:ln>
            <a:noFill/>
          </a:ln>
        </p:spPr>
        <p:txBody>
          <a:bodyPr spcFirstLastPara="1" wrap="square" lIns="80725" tIns="80725" rIns="80725" bIns="80725" anchor="t" anchorCtr="0">
            <a:noAutofit/>
          </a:bodyPr>
          <a:lstStyle/>
          <a:p>
            <a:pPr marL="0" lvl="0" indent="0" algn="l" rtl="0">
              <a:spcBef>
                <a:spcPts val="0"/>
              </a:spcBef>
              <a:spcAft>
                <a:spcPts val="0"/>
              </a:spcAft>
              <a:buNone/>
            </a:pPr>
            <a:r>
              <a:rPr lang="ja" sz="800">
                <a:solidFill>
                  <a:srgbClr val="434343"/>
                </a:solidFill>
                <a:latin typeface="HiraKakuPro-W3"/>
                <a:ea typeface="HiraKakuPro-W3"/>
                <a:cs typeface="HiraKakuPro-W3"/>
                <a:sym typeface="HiraKakuPro-W3"/>
              </a:rPr>
              <a:t>©2025 特定非営利活動法人みんなのコード</a:t>
            </a:r>
            <a:endParaRPr sz="800">
              <a:solidFill>
                <a:srgbClr val="434343"/>
              </a:solidFill>
              <a:latin typeface="HiraKakuPro-W3"/>
              <a:ea typeface="HiraKakuPro-W3"/>
              <a:cs typeface="HiraKakuPro-W3"/>
              <a:sym typeface="HiraKakuPro-W3"/>
            </a:endParaRPr>
          </a:p>
        </p:txBody>
      </p:sp>
      <p:pic>
        <p:nvPicPr>
          <p:cNvPr id="10" name="Google Shape;10;p1"/>
          <p:cNvPicPr preferRelativeResize="0"/>
          <p:nvPr/>
        </p:nvPicPr>
        <p:blipFill rotWithShape="1">
          <a:blip r:embed="rId11">
            <a:alphaModFix/>
          </a:blip>
          <a:srcRect t="9130" b="9130"/>
          <a:stretch/>
        </p:blipFill>
        <p:spPr>
          <a:xfrm>
            <a:off x="7648404" y="248800"/>
            <a:ext cx="1172596" cy="213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05.xml.rels><?xml version="1.0" encoding="UTF-8" standalone="yes"?>
<Relationships xmlns="http://schemas.openxmlformats.org/package/2006/relationships"><Relationship Id="rId3" Type="http://schemas.openxmlformats.org/officeDocument/2006/relationships/hyperlink" Target="http://drive.google.com/file/d/12bE2RnIrsJ418t5cS2gAtQIzuHGeCc4A/view"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96.jpg"/></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drive.google.com/file/d/1rdEGIzRJJQQKdhekYMZRYu0UWgy2ATsv/view" TargetMode="External"/><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00.jpg"/></Relationships>
</file>

<file path=ppt/slides/_rels/slide11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hyperlink" Target="http://drive.google.com/file/d/1MHABnUldcOgDMbCYm1vrGM6MEywTAQYE/view" TargetMode="External"/><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02.jp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1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7.xml"/><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118.xml.rels><?xml version="1.0" encoding="UTF-8" standalone="yes"?>
<Relationships xmlns="http://schemas.openxmlformats.org/package/2006/relationships"><Relationship Id="rId3" Type="http://schemas.openxmlformats.org/officeDocument/2006/relationships/hyperlink" Target="http://drive.google.com/file/d/1i2ueNojvZ3DeJP_hBt_8Sispi-ILK2EB/view" TargetMode="External"/><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08.jp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drive.google.com/file/d/1euaEnQze_6i920_YkZdPVRJBbrkS8TYd/view" TargetMode="External"/><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32.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4.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1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7.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19.png"/></Relationships>
</file>

<file path=ppt/slides/_rels/slide138.xml.rels><?xml version="1.0" encoding="UTF-8" standalone="yes"?>
<Relationships xmlns="http://schemas.openxmlformats.org/package/2006/relationships"><Relationship Id="rId3" Type="http://schemas.openxmlformats.org/officeDocument/2006/relationships/hyperlink" Target="https://699.jp/d/scrub?url=https://xcratch.github.io/editor/%23https://akadako.com/xcratch/files/9942c20ee341589a947b07dc59f7ccd4/90435licw8ow0c00so4owg8c.sb3" TargetMode="External"/><Relationship Id="rId2" Type="http://schemas.openxmlformats.org/officeDocument/2006/relationships/notesSlide" Target="../notesSlides/notesSlide138.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png"/></Relationships>
</file>

<file path=ppt/slides/_rels/slide1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39.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3.xml"/><Relationship Id="rId1" Type="http://schemas.openxmlformats.org/officeDocument/2006/relationships/slideLayout" Target="../slideLayouts/slideLayout4.xml"/><Relationship Id="rId5" Type="http://schemas.openxmlformats.org/officeDocument/2006/relationships/image" Target="../media/image128.png"/><Relationship Id="rId4" Type="http://schemas.openxmlformats.org/officeDocument/2006/relationships/image" Target="../media/image127.png"/></Relationships>
</file>

<file path=ppt/slides/_rels/slide1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46.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8.xml"/><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1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1.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15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8.xml"/><Relationship Id="rId1" Type="http://schemas.openxmlformats.org/officeDocument/2006/relationships/slideLayout" Target="../slideLayouts/slideLayout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5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59.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data.jma.go.jp/stats/data/mdrr/tem_rct/index_mxtem.html" TargetMode="External"/><Relationship Id="rId5" Type="http://schemas.openxmlformats.org/officeDocument/2006/relationships/hyperlink" Target="https://www.data.jma.go.jp/stats/data/mdrr/tem_rct/alltable/mxtemsad00.html" TargetMode="Externa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60.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notesSlide" Target="../notesSlides/notesSlide162.xml"/><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140.png"/><Relationship Id="rId4" Type="http://schemas.openxmlformats.org/officeDocument/2006/relationships/image" Target="../media/image144.png"/></Relationships>
</file>

<file path=ppt/slides/_rels/slide16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163.xml"/><Relationship Id="rId1" Type="http://schemas.openxmlformats.org/officeDocument/2006/relationships/slideLayout" Target="../slideLayouts/slideLayout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pixnote.net/"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youtu.be/NuvyhJHbjmU?si=St9yatoTSwrMejAj"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399.jp/d/scrub?url=https://xcratch.github.io/editor/%23https://akadako.com/xcratch/files/9942c20ee341589a947b07dc59f7ccd4/1ci198l6sq1w4ooosg8wgkso.sb3"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drive.google.com/file/d/1sivf21jM3jsy-qBtwG2_g_zgeBjoFG9j/view"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91.jp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1"/>
          <p:cNvSpPr txBox="1">
            <a:spLocks noGrp="1"/>
          </p:cNvSpPr>
          <p:nvPr>
            <p:ph type="ctrTitle"/>
          </p:nvPr>
        </p:nvSpPr>
        <p:spPr>
          <a:xfrm>
            <a:off x="1718525" y="1961600"/>
            <a:ext cx="55296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情報を表現し、伝えるしくみを理解しよう</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情報って何だろう？</a:t>
            </a:r>
            <a:endParaRPr/>
          </a:p>
        </p:txBody>
      </p:sp>
      <p:sp>
        <p:nvSpPr>
          <p:cNvPr id="105" name="Google Shape;105;p20"/>
          <p:cNvSpPr txBox="1">
            <a:spLocks noGrp="1"/>
          </p:cNvSpPr>
          <p:nvPr>
            <p:ph type="body" idx="1"/>
          </p:nvPr>
        </p:nvSpPr>
        <p:spPr>
          <a:xfrm>
            <a:off x="539850" y="1285538"/>
            <a:ext cx="8064300" cy="6465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Q）「情報」ってコンピュータのことを勉強する教科じゃないの？</a:t>
            </a:r>
            <a:endParaRPr/>
          </a:p>
        </p:txBody>
      </p:sp>
      <p:sp>
        <p:nvSpPr>
          <p:cNvPr id="106" name="Google Shape;106;p20"/>
          <p:cNvSpPr/>
          <p:nvPr/>
        </p:nvSpPr>
        <p:spPr>
          <a:xfrm>
            <a:off x="539850" y="1932050"/>
            <a:ext cx="8229600" cy="2760000"/>
          </a:xfrm>
          <a:prstGeom prst="roundRect">
            <a:avLst>
              <a:gd name="adj" fmla="val 4035"/>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ja" sz="1800">
                <a:solidFill>
                  <a:schemeClr val="lt1"/>
                </a:solidFill>
              </a:rPr>
              <a:t>　いいえ、情報とはコンピュータのことだけを学ぶ学問ではありません。</a:t>
            </a:r>
            <a:r>
              <a:rPr lang="ja" sz="1800" b="1">
                <a:solidFill>
                  <a:srgbClr val="FFFF00"/>
                </a:solidFill>
              </a:rPr>
              <a:t>情報とは、様々なデータや知識、メッセージなどを含むもの</a:t>
            </a:r>
            <a:r>
              <a:rPr lang="ja" sz="1800">
                <a:solidFill>
                  <a:schemeClr val="lt1"/>
                </a:solidFill>
              </a:rPr>
              <a:t>で、それを収集・処理・伝達することができるものを指します。例えば、インターネットやテレビ、新聞や本などから得られる情報があります。</a:t>
            </a:r>
            <a:r>
              <a:rPr lang="ja" sz="1800" b="1">
                <a:solidFill>
                  <a:srgbClr val="FFFF00"/>
                </a:solidFill>
              </a:rPr>
              <a:t>情報を正しく扱うことは、現代社会において非常に重要なスキル</a:t>
            </a:r>
            <a:r>
              <a:rPr lang="ja" sz="1800">
                <a:solidFill>
                  <a:schemeClr val="lt1"/>
                </a:solidFill>
              </a:rPr>
              <a:t>の一つであり、学校でも情報教育が行われています。高校の情報科目「情報Ⅰ」「情報Ⅱ」では、情報社会における問題解決能力や情報活用能力を身につけることが目的とされており、コンピュータの基礎知識やプログラミングも学習されますが、それだけが情報に関する学問ではありません。</a:t>
            </a:r>
            <a:endParaRPr sz="1800">
              <a:solidFill>
                <a:schemeClr val="lt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10"/>
          <p:cNvSpPr txBox="1">
            <a:spLocks noGrp="1"/>
          </p:cNvSpPr>
          <p:nvPr>
            <p:ph type="ctrTitle"/>
          </p:nvPr>
        </p:nvSpPr>
        <p:spPr>
          <a:xfrm>
            <a:off x="685800" y="1567425"/>
            <a:ext cx="7891272"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dirty="0"/>
              <a:t>④ドット絵の情報を送受信するプログラムを　</a:t>
            </a:r>
            <a:r>
              <a:rPr lang="ja" altLang="en-US" dirty="0"/>
              <a:t>　　</a:t>
            </a:r>
            <a:br>
              <a:rPr lang="en-US" altLang="ja" dirty="0"/>
            </a:br>
            <a:r>
              <a:rPr lang="ja" altLang="en-US" dirty="0"/>
              <a:t>　</a:t>
            </a:r>
            <a:r>
              <a:rPr lang="ja" dirty="0"/>
              <a:t>作ろう！</a:t>
            </a:r>
            <a:endParaRPr sz="16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111"/>
          <p:cNvSpPr txBox="1">
            <a:spLocks noGrp="1"/>
          </p:cNvSpPr>
          <p:nvPr>
            <p:ph type="title"/>
          </p:nvPr>
        </p:nvSpPr>
        <p:spPr>
          <a:xfrm>
            <a:off x="333374" y="496300"/>
            <a:ext cx="86895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699.jp（</a:t>
            </a:r>
            <a:r>
              <a:rPr lang="ja" sz="2300">
                <a:solidFill>
                  <a:srgbClr val="555555"/>
                </a:solidFill>
                <a:latin typeface="Arial"/>
                <a:ea typeface="Arial"/>
                <a:cs typeface="Arial"/>
                <a:sym typeface="Arial"/>
              </a:rPr>
              <a:t>AkaDako探究ツールガイド</a:t>
            </a:r>
            <a:r>
              <a:rPr lang="ja"/>
              <a:t>）からScratchを選択</a:t>
            </a:r>
            <a:endParaRPr/>
          </a:p>
        </p:txBody>
      </p:sp>
      <p:pic>
        <p:nvPicPr>
          <p:cNvPr id="985" name="Google Shape;985;p111"/>
          <p:cNvPicPr preferRelativeResize="0"/>
          <p:nvPr/>
        </p:nvPicPr>
        <p:blipFill>
          <a:blip r:embed="rId3">
            <a:alphaModFix/>
          </a:blip>
          <a:stretch>
            <a:fillRect/>
          </a:stretch>
        </p:blipFill>
        <p:spPr>
          <a:xfrm>
            <a:off x="791000" y="1476127"/>
            <a:ext cx="2758625" cy="3161425"/>
          </a:xfrm>
          <a:prstGeom prst="rect">
            <a:avLst/>
          </a:prstGeom>
          <a:noFill/>
          <a:ln>
            <a:noFill/>
          </a:ln>
        </p:spPr>
      </p:pic>
      <p:sp>
        <p:nvSpPr>
          <p:cNvPr id="986" name="Google Shape;986;p111"/>
          <p:cNvSpPr txBox="1">
            <a:spLocks noGrp="1"/>
          </p:cNvSpPr>
          <p:nvPr>
            <p:ph type="body" idx="1"/>
          </p:nvPr>
        </p:nvSpPr>
        <p:spPr>
          <a:xfrm>
            <a:off x="4139900" y="1476125"/>
            <a:ext cx="46224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Chromeブラウザを起動</a:t>
            </a:r>
            <a:endParaRPr sz="2000"/>
          </a:p>
          <a:p>
            <a:pPr marL="457200" lvl="0" indent="-355600" algn="l" rtl="0">
              <a:lnSpc>
                <a:spcPct val="150000"/>
              </a:lnSpc>
              <a:spcBef>
                <a:spcPts val="0"/>
              </a:spcBef>
              <a:spcAft>
                <a:spcPts val="0"/>
              </a:spcAft>
              <a:buSzPts val="2000"/>
              <a:buChar char="●"/>
            </a:pPr>
            <a:r>
              <a:rPr lang="ja" sz="2000"/>
              <a:t>699.jpと入力</a:t>
            </a:r>
            <a:endParaRPr sz="2000"/>
          </a:p>
          <a:p>
            <a:pPr marL="457200" lvl="0" indent="-355600" algn="l" rtl="0">
              <a:lnSpc>
                <a:spcPct val="150000"/>
              </a:lnSpc>
              <a:spcBef>
                <a:spcPts val="0"/>
              </a:spcBef>
              <a:spcAft>
                <a:spcPts val="0"/>
              </a:spcAft>
              <a:buSzPts val="2000"/>
              <a:buChar char="●"/>
            </a:pPr>
            <a:r>
              <a:rPr lang="ja" sz="2000"/>
              <a:t>メニューから下の方「Scratch」を選択</a:t>
            </a:r>
            <a:endParaRPr sz="2000"/>
          </a:p>
          <a:p>
            <a:pPr marL="457200" lvl="0" indent="-355600" algn="l" rtl="0">
              <a:lnSpc>
                <a:spcPct val="150000"/>
              </a:lnSpc>
              <a:spcBef>
                <a:spcPts val="0"/>
              </a:spcBef>
              <a:spcAft>
                <a:spcPts val="0"/>
              </a:spcAft>
              <a:buSzPts val="2000"/>
              <a:buChar char="●"/>
            </a:pPr>
            <a:r>
              <a:rPr lang="ja" sz="2000"/>
              <a:t>自由にプログラミングできる</a:t>
            </a:r>
            <a:endParaRPr sz="20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12"/>
          <p:cNvSpPr txBox="1">
            <a:spLocks noGrp="1"/>
          </p:cNvSpPr>
          <p:nvPr>
            <p:ph type="title"/>
          </p:nvPr>
        </p:nvSpPr>
        <p:spPr>
          <a:xfrm>
            <a:off x="333375" y="496300"/>
            <a:ext cx="85665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【説明】Akadako用のScratchソフト『Scrub』</a:t>
            </a:r>
            <a:r>
              <a:rPr lang="ja" sz="1900">
                <a:solidFill>
                  <a:srgbClr val="CCCCCC"/>
                </a:solidFill>
              </a:rPr>
              <a:t>(スクラブ)</a:t>
            </a:r>
            <a:endParaRPr sz="1900">
              <a:solidFill>
                <a:srgbClr val="CCCCCC"/>
              </a:solidFill>
            </a:endParaRPr>
          </a:p>
        </p:txBody>
      </p:sp>
      <p:sp>
        <p:nvSpPr>
          <p:cNvPr id="992" name="Google Shape;992;p112"/>
          <p:cNvSpPr txBox="1">
            <a:spLocks noGrp="1"/>
          </p:cNvSpPr>
          <p:nvPr>
            <p:ph type="body" idx="1"/>
          </p:nvPr>
        </p:nvSpPr>
        <p:spPr>
          <a:xfrm>
            <a:off x="498675" y="1395675"/>
            <a:ext cx="8064300" cy="1757700"/>
          </a:xfrm>
          <a:prstGeom prst="rect">
            <a:avLst/>
          </a:prstGeom>
        </p:spPr>
        <p:txBody>
          <a:bodyPr spcFirstLastPara="1" wrap="square" lIns="102500" tIns="102500" rIns="102500" bIns="102500" anchor="t" anchorCtr="0">
            <a:noAutofit/>
          </a:bodyPr>
          <a:lstStyle/>
          <a:p>
            <a:pPr marL="457200" lvl="0" indent="-342900" algn="l" rtl="0">
              <a:lnSpc>
                <a:spcPct val="175000"/>
              </a:lnSpc>
              <a:spcBef>
                <a:spcPts val="700"/>
              </a:spcBef>
              <a:spcAft>
                <a:spcPts val="0"/>
              </a:spcAft>
              <a:buSzPts val="1800"/>
              <a:buChar char="●"/>
            </a:pPr>
            <a:r>
              <a:rPr lang="ja"/>
              <a:t>Scratchと見た目はまったく同じ</a:t>
            </a:r>
            <a:endParaRPr/>
          </a:p>
          <a:p>
            <a:pPr marL="457200" lvl="0" indent="-342900" algn="l" rtl="0">
              <a:lnSpc>
                <a:spcPct val="175000"/>
              </a:lnSpc>
              <a:spcBef>
                <a:spcPts val="0"/>
              </a:spcBef>
              <a:spcAft>
                <a:spcPts val="0"/>
              </a:spcAft>
              <a:buSzPts val="1800"/>
              <a:buChar char="●"/>
            </a:pPr>
            <a:r>
              <a:rPr lang="ja"/>
              <a:t>拡張機能により、小学校などで使ったScratchよりできることが多い</a:t>
            </a:r>
            <a:endParaRPr/>
          </a:p>
          <a:p>
            <a:pPr marL="457200" lvl="0" indent="-342900" algn="l" rtl="0">
              <a:lnSpc>
                <a:spcPct val="175000"/>
              </a:lnSpc>
              <a:spcBef>
                <a:spcPts val="0"/>
              </a:spcBef>
              <a:spcAft>
                <a:spcPts val="0"/>
              </a:spcAft>
              <a:buSzPts val="1800"/>
              <a:buChar char="●"/>
            </a:pPr>
            <a:r>
              <a:rPr lang="ja"/>
              <a:t>AkadakoをiPadで使う場合は、このアプリが必要</a:t>
            </a:r>
            <a:endParaRPr/>
          </a:p>
        </p:txBody>
      </p:sp>
      <p:pic>
        <p:nvPicPr>
          <p:cNvPr id="993" name="Google Shape;993;p112"/>
          <p:cNvPicPr preferRelativeResize="0"/>
          <p:nvPr/>
        </p:nvPicPr>
        <p:blipFill>
          <a:blip r:embed="rId3">
            <a:alphaModFix/>
          </a:blip>
          <a:stretch>
            <a:fillRect/>
          </a:stretch>
        </p:blipFill>
        <p:spPr>
          <a:xfrm>
            <a:off x="5284925" y="3265300"/>
            <a:ext cx="3209999" cy="1336150"/>
          </a:xfrm>
          <a:prstGeom prst="rect">
            <a:avLst/>
          </a:prstGeom>
          <a:noFill/>
          <a:ln>
            <a:noFill/>
          </a:ln>
        </p:spPr>
      </p:pic>
      <p:sp>
        <p:nvSpPr>
          <p:cNvPr id="994" name="Google Shape;994;p112"/>
          <p:cNvSpPr txBox="1"/>
          <p:nvPr/>
        </p:nvSpPr>
        <p:spPr>
          <a:xfrm>
            <a:off x="197550" y="121550"/>
            <a:ext cx="16941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iPadの場合</a:t>
            </a:r>
            <a:endParaRPr sz="2000">
              <a:solidFill>
                <a:srgbClr val="666666"/>
              </a:solidFill>
              <a:latin typeface="HiraKakuPro-W3"/>
              <a:ea typeface="HiraKakuPro-W3"/>
              <a:cs typeface="HiraKakuPro-W3"/>
              <a:sym typeface="HiraKakuPro-W3"/>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13"/>
          <p:cNvSpPr txBox="1">
            <a:spLocks noGrp="1"/>
          </p:cNvSpPr>
          <p:nvPr>
            <p:ph type="ctrTitle"/>
          </p:nvPr>
        </p:nvSpPr>
        <p:spPr>
          <a:xfrm>
            <a:off x="1784100" y="1992000"/>
            <a:ext cx="55758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データを入力して送信するプログラム</a:t>
            </a:r>
            <a:endParaRPr sz="24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1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【練習】入力したデータをしゃべるネコ</a:t>
            </a:r>
            <a:endParaRPr/>
          </a:p>
        </p:txBody>
      </p:sp>
      <p:sp>
        <p:nvSpPr>
          <p:cNvPr id="1005" name="Google Shape;1005;p114"/>
          <p:cNvSpPr txBox="1">
            <a:spLocks noGrp="1"/>
          </p:cNvSpPr>
          <p:nvPr>
            <p:ph type="body" idx="1"/>
          </p:nvPr>
        </p:nvSpPr>
        <p:spPr>
          <a:xfrm>
            <a:off x="539850" y="1417725"/>
            <a:ext cx="84444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打ち込んだ内容をネコがしゃべる</a:t>
            </a:r>
            <a:r>
              <a:rPr lang="ja" sz="2000">
                <a:solidFill>
                  <a:srgbClr val="CCCCCC"/>
                </a:solidFill>
              </a:rPr>
              <a:t>　   </a:t>
            </a:r>
            <a:r>
              <a:rPr lang="ja" sz="1600">
                <a:solidFill>
                  <a:srgbClr val="CCCCCC"/>
                </a:solidFill>
              </a:rPr>
              <a:t>データを入力してもらうプログラム</a:t>
            </a:r>
            <a:endParaRPr sz="1600">
              <a:solidFill>
                <a:srgbClr val="CCCCCC"/>
              </a:solidFill>
            </a:endParaRPr>
          </a:p>
        </p:txBody>
      </p:sp>
      <p:pic>
        <p:nvPicPr>
          <p:cNvPr id="1006" name="Google Shape;1006;p114"/>
          <p:cNvPicPr preferRelativeResize="0"/>
          <p:nvPr/>
        </p:nvPicPr>
        <p:blipFill>
          <a:blip r:embed="rId3">
            <a:alphaModFix/>
          </a:blip>
          <a:stretch>
            <a:fillRect/>
          </a:stretch>
        </p:blipFill>
        <p:spPr>
          <a:xfrm>
            <a:off x="5679650" y="2674788"/>
            <a:ext cx="2732556" cy="1501675"/>
          </a:xfrm>
          <a:prstGeom prst="rect">
            <a:avLst/>
          </a:prstGeom>
          <a:noFill/>
          <a:ln>
            <a:noFill/>
          </a:ln>
        </p:spPr>
      </p:pic>
      <p:pic>
        <p:nvPicPr>
          <p:cNvPr id="1007" name="Google Shape;1007;p114"/>
          <p:cNvPicPr preferRelativeResize="0"/>
          <p:nvPr/>
        </p:nvPicPr>
        <p:blipFill>
          <a:blip r:embed="rId4">
            <a:alphaModFix/>
          </a:blip>
          <a:stretch>
            <a:fillRect/>
          </a:stretch>
        </p:blipFill>
        <p:spPr>
          <a:xfrm>
            <a:off x="1259550" y="2280975"/>
            <a:ext cx="3565501" cy="228929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12" name="Google Shape;1012;p115" title="しゃべるネコの作り方.mp4">
            <a:hlinkClick r:id="rId3"/>
          </p:cNvPr>
          <p:cNvPicPr preferRelativeResize="0"/>
          <p:nvPr/>
        </p:nvPicPr>
        <p:blipFill>
          <a:blip r:embed="rId4">
            <a:alphaModFix/>
          </a:blip>
          <a:stretch>
            <a:fillRect/>
          </a:stretch>
        </p:blipFill>
        <p:spPr>
          <a:xfrm>
            <a:off x="0" y="0"/>
            <a:ext cx="9143987"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fade">
                                      <p:cBhvr>
                                        <p:cTn id="7" dur="100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1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プログラムの解説</a:t>
            </a:r>
            <a:endParaRPr/>
          </a:p>
        </p:txBody>
      </p:sp>
      <p:pic>
        <p:nvPicPr>
          <p:cNvPr id="1018" name="Google Shape;1018;p116"/>
          <p:cNvPicPr preferRelativeResize="0"/>
          <p:nvPr/>
        </p:nvPicPr>
        <p:blipFill>
          <a:blip r:embed="rId3">
            <a:alphaModFix/>
          </a:blip>
          <a:stretch>
            <a:fillRect/>
          </a:stretch>
        </p:blipFill>
        <p:spPr>
          <a:xfrm>
            <a:off x="2326350" y="1518975"/>
            <a:ext cx="3565501" cy="2289299"/>
          </a:xfrm>
          <a:prstGeom prst="rect">
            <a:avLst/>
          </a:prstGeom>
          <a:noFill/>
          <a:ln>
            <a:noFill/>
          </a:ln>
        </p:spPr>
      </p:pic>
      <p:sp>
        <p:nvSpPr>
          <p:cNvPr id="1019" name="Google Shape;1019;p116"/>
          <p:cNvSpPr/>
          <p:nvPr/>
        </p:nvSpPr>
        <p:spPr>
          <a:xfrm>
            <a:off x="4868925" y="1959325"/>
            <a:ext cx="1872000" cy="501900"/>
          </a:xfrm>
          <a:prstGeom prst="wedgeRoundRectCallout">
            <a:avLst>
              <a:gd name="adj1" fmla="val -65323"/>
              <a:gd name="adj2" fmla="val 132586"/>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質問のセリフ</a:t>
            </a:r>
            <a:endParaRPr/>
          </a:p>
        </p:txBody>
      </p:sp>
      <p:sp>
        <p:nvSpPr>
          <p:cNvPr id="1020" name="Google Shape;1020;p116"/>
          <p:cNvSpPr/>
          <p:nvPr/>
        </p:nvSpPr>
        <p:spPr>
          <a:xfrm>
            <a:off x="3101000" y="3972100"/>
            <a:ext cx="2568900" cy="501900"/>
          </a:xfrm>
          <a:prstGeom prst="wedgeRoundRectCallout">
            <a:avLst>
              <a:gd name="adj1" fmla="val -42307"/>
              <a:gd name="adj2" fmla="val -124243"/>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入力した言葉がここに入る</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17"/>
          <p:cNvSpPr txBox="1">
            <a:spLocks noGrp="1"/>
          </p:cNvSpPr>
          <p:nvPr>
            <p:ph type="ctrTitle"/>
          </p:nvPr>
        </p:nvSpPr>
        <p:spPr>
          <a:xfrm>
            <a:off x="1784100" y="1992000"/>
            <a:ext cx="55758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スプライトを作ろう</a:t>
            </a:r>
            <a:endParaRPr sz="30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0" name="Google Shape;1030;p118"/>
          <p:cNvPicPr preferRelativeResize="0"/>
          <p:nvPr/>
        </p:nvPicPr>
        <p:blipFill>
          <a:blip r:embed="rId3">
            <a:alphaModFix/>
          </a:blip>
          <a:stretch>
            <a:fillRect/>
          </a:stretch>
        </p:blipFill>
        <p:spPr>
          <a:xfrm>
            <a:off x="6209350" y="1311577"/>
            <a:ext cx="2492401" cy="3559125"/>
          </a:xfrm>
          <a:prstGeom prst="rect">
            <a:avLst/>
          </a:prstGeom>
          <a:noFill/>
          <a:ln>
            <a:noFill/>
          </a:ln>
        </p:spPr>
      </p:pic>
      <p:sp>
        <p:nvSpPr>
          <p:cNvPr id="1031" name="Google Shape;1031;p11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【説明】スプライト</a:t>
            </a:r>
            <a:endParaRPr/>
          </a:p>
        </p:txBody>
      </p:sp>
      <p:sp>
        <p:nvSpPr>
          <p:cNvPr id="1032" name="Google Shape;1032;p118"/>
          <p:cNvSpPr txBox="1">
            <a:spLocks noGrp="1"/>
          </p:cNvSpPr>
          <p:nvPr>
            <p:ph type="body" idx="1"/>
          </p:nvPr>
        </p:nvSpPr>
        <p:spPr>
          <a:xfrm>
            <a:off x="333375" y="1369825"/>
            <a:ext cx="5620200" cy="28956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Scratchの中でプログラムによって動かしたりすることのできるキャラクター（右の画面のネコ）のことを</a:t>
            </a:r>
            <a:r>
              <a:rPr lang="ja">
                <a:highlight>
                  <a:srgbClr val="FFFF00"/>
                </a:highlight>
              </a:rPr>
              <a:t>スプライト</a:t>
            </a:r>
            <a:r>
              <a:rPr lang="ja"/>
              <a:t>という</a:t>
            </a:r>
            <a:endParaRPr/>
          </a:p>
          <a:p>
            <a:pPr marL="457200" lvl="0" indent="-342900" algn="l" rtl="0">
              <a:spcBef>
                <a:spcPts val="1000"/>
              </a:spcBef>
              <a:spcAft>
                <a:spcPts val="0"/>
              </a:spcAft>
              <a:buSzPts val="1800"/>
              <a:buChar char="●"/>
            </a:pPr>
            <a:r>
              <a:rPr lang="ja"/>
              <a:t>コンピュータの中から選んで使うこともできる</a:t>
            </a:r>
            <a:endParaRPr/>
          </a:p>
          <a:p>
            <a:pPr marL="457200" lvl="0" indent="-342900" algn="l" rtl="0">
              <a:spcBef>
                <a:spcPts val="1000"/>
              </a:spcBef>
              <a:spcAft>
                <a:spcPts val="0"/>
              </a:spcAft>
              <a:buSzPts val="1800"/>
              <a:buChar char="●"/>
            </a:pPr>
            <a:r>
              <a:rPr lang="ja"/>
              <a:t>自分で描いたり、写真を取り込んだりすることもできる</a:t>
            </a:r>
            <a:endParaRPr/>
          </a:p>
        </p:txBody>
      </p:sp>
      <p:sp>
        <p:nvSpPr>
          <p:cNvPr id="1033" name="Google Shape;1033;p118"/>
          <p:cNvSpPr/>
          <p:nvPr/>
        </p:nvSpPr>
        <p:spPr>
          <a:xfrm>
            <a:off x="7521550" y="1447350"/>
            <a:ext cx="1180200" cy="474000"/>
          </a:xfrm>
          <a:prstGeom prst="wedgeRoundRectCallout">
            <a:avLst>
              <a:gd name="adj1" fmla="val -38320"/>
              <a:gd name="adj2" fmla="val 94427"/>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スプライト</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19"/>
          <p:cNvSpPr txBox="1">
            <a:spLocks noGrp="1"/>
          </p:cNvSpPr>
          <p:nvPr>
            <p:ph type="title"/>
          </p:nvPr>
        </p:nvSpPr>
        <p:spPr>
          <a:xfrm>
            <a:off x="118800" y="486650"/>
            <a:ext cx="93318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【作業】コンピュータの中にあるスプライトを選んで呼び出す</a:t>
            </a:r>
            <a:endParaRPr/>
          </a:p>
        </p:txBody>
      </p:sp>
      <p:sp>
        <p:nvSpPr>
          <p:cNvPr id="1039" name="Google Shape;1039;p119"/>
          <p:cNvSpPr txBox="1">
            <a:spLocks noGrp="1"/>
          </p:cNvSpPr>
          <p:nvPr>
            <p:ph type="body" idx="1"/>
          </p:nvPr>
        </p:nvSpPr>
        <p:spPr>
          <a:xfrm flipH="1">
            <a:off x="204325" y="1243275"/>
            <a:ext cx="7937400" cy="12579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スプライトを選ぶから自由に選択</a:t>
            </a:r>
            <a:endParaRPr sz="2000"/>
          </a:p>
          <a:p>
            <a:pPr marL="457200" lvl="0" indent="-355600" algn="l" rtl="0">
              <a:lnSpc>
                <a:spcPct val="150000"/>
              </a:lnSpc>
              <a:spcBef>
                <a:spcPts val="0"/>
              </a:spcBef>
              <a:spcAft>
                <a:spcPts val="0"/>
              </a:spcAft>
              <a:buSzPts val="2000"/>
              <a:buChar char="●"/>
            </a:pPr>
            <a:r>
              <a:rPr lang="ja" sz="2000"/>
              <a:t>既に登録されているスプライトは自由に使える</a:t>
            </a:r>
            <a:endParaRPr sz="2000"/>
          </a:p>
          <a:p>
            <a:pPr marL="457200" lvl="0" indent="-355600" algn="l" rtl="0">
              <a:lnSpc>
                <a:spcPct val="150000"/>
              </a:lnSpc>
              <a:spcBef>
                <a:spcPts val="0"/>
              </a:spcBef>
              <a:spcAft>
                <a:spcPts val="0"/>
              </a:spcAft>
              <a:buSzPts val="2000"/>
              <a:buChar char="●"/>
            </a:pPr>
            <a:r>
              <a:rPr lang="ja" sz="2000"/>
              <a:t>名前をつけられる</a:t>
            </a:r>
            <a:endParaRPr sz="2000"/>
          </a:p>
        </p:txBody>
      </p:sp>
      <p:pic>
        <p:nvPicPr>
          <p:cNvPr id="1040" name="Google Shape;1040;p119"/>
          <p:cNvPicPr preferRelativeResize="0"/>
          <p:nvPr/>
        </p:nvPicPr>
        <p:blipFill>
          <a:blip r:embed="rId3">
            <a:alphaModFix/>
          </a:blip>
          <a:stretch>
            <a:fillRect/>
          </a:stretch>
        </p:blipFill>
        <p:spPr>
          <a:xfrm>
            <a:off x="6500050" y="1705900"/>
            <a:ext cx="2132274" cy="3067874"/>
          </a:xfrm>
          <a:prstGeom prst="rect">
            <a:avLst/>
          </a:prstGeom>
          <a:noFill/>
          <a:ln>
            <a:noFill/>
          </a:ln>
        </p:spPr>
      </p:pic>
      <p:grpSp>
        <p:nvGrpSpPr>
          <p:cNvPr id="1041" name="Google Shape;1041;p119"/>
          <p:cNvGrpSpPr/>
          <p:nvPr/>
        </p:nvGrpSpPr>
        <p:grpSpPr>
          <a:xfrm>
            <a:off x="3084174" y="2731094"/>
            <a:ext cx="2521263" cy="1965134"/>
            <a:chOff x="2113951" y="2070775"/>
            <a:chExt cx="3287174" cy="2659900"/>
          </a:xfrm>
        </p:grpSpPr>
        <p:pic>
          <p:nvPicPr>
            <p:cNvPr id="1042" name="Google Shape;1042;p119"/>
            <p:cNvPicPr preferRelativeResize="0"/>
            <p:nvPr/>
          </p:nvPicPr>
          <p:blipFill>
            <a:blip r:embed="rId4">
              <a:alphaModFix/>
            </a:blip>
            <a:stretch>
              <a:fillRect/>
            </a:stretch>
          </p:blipFill>
          <p:spPr>
            <a:xfrm>
              <a:off x="2113951" y="2070775"/>
              <a:ext cx="3287174" cy="2659900"/>
            </a:xfrm>
            <a:prstGeom prst="rect">
              <a:avLst/>
            </a:prstGeom>
            <a:noFill/>
            <a:ln>
              <a:noFill/>
            </a:ln>
          </p:spPr>
        </p:pic>
        <p:sp>
          <p:nvSpPr>
            <p:cNvPr id="1043" name="Google Shape;1043;p119"/>
            <p:cNvSpPr/>
            <p:nvPr/>
          </p:nvSpPr>
          <p:spPr>
            <a:xfrm>
              <a:off x="3380301" y="3903125"/>
              <a:ext cx="1901100" cy="463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4" name="Google Shape;1044;p119"/>
          <p:cNvSpPr/>
          <p:nvPr/>
        </p:nvSpPr>
        <p:spPr>
          <a:xfrm>
            <a:off x="5889063" y="3558550"/>
            <a:ext cx="396300" cy="310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ctrTitle"/>
          </p:nvPr>
        </p:nvSpPr>
        <p:spPr>
          <a:xfrm>
            <a:off x="1901700" y="1823875"/>
            <a:ext cx="5340600" cy="13470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400"/>
              <a:t>どうやらコンピュータのことだけを勉強するわけじゃないらしい...</a:t>
            </a:r>
            <a:endParaRPr sz="2400"/>
          </a:p>
        </p:txBody>
      </p:sp>
      <p:grpSp>
        <p:nvGrpSpPr>
          <p:cNvPr id="112" name="Google Shape;112;p21"/>
          <p:cNvGrpSpPr/>
          <p:nvPr/>
        </p:nvGrpSpPr>
        <p:grpSpPr>
          <a:xfrm>
            <a:off x="6391700" y="3215275"/>
            <a:ext cx="2322400" cy="1741800"/>
            <a:chOff x="6337900" y="3096900"/>
            <a:chExt cx="2322400" cy="1741800"/>
          </a:xfrm>
        </p:grpSpPr>
        <p:pic>
          <p:nvPicPr>
            <p:cNvPr id="113" name="Google Shape;113;p21"/>
            <p:cNvPicPr preferRelativeResize="0"/>
            <p:nvPr/>
          </p:nvPicPr>
          <p:blipFill>
            <a:blip r:embed="rId3">
              <a:alphaModFix/>
            </a:blip>
            <a:stretch>
              <a:fillRect/>
            </a:stretch>
          </p:blipFill>
          <p:spPr>
            <a:xfrm>
              <a:off x="6337900" y="3096900"/>
              <a:ext cx="2322400" cy="1741800"/>
            </a:xfrm>
            <a:prstGeom prst="rect">
              <a:avLst/>
            </a:prstGeom>
            <a:noFill/>
            <a:ln>
              <a:noFill/>
            </a:ln>
          </p:spPr>
        </p:pic>
        <p:sp>
          <p:nvSpPr>
            <p:cNvPr id="114" name="Google Shape;114;p21"/>
            <p:cNvSpPr txBox="1"/>
            <p:nvPr/>
          </p:nvSpPr>
          <p:spPr>
            <a:xfrm>
              <a:off x="6520850" y="3594000"/>
              <a:ext cx="11190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ホントかな</a:t>
              </a:r>
              <a:endParaRPr>
                <a:latin typeface="HiraKakuPro-W3"/>
                <a:ea typeface="HiraKakuPro-W3"/>
                <a:cs typeface="HiraKakuPro-W3"/>
                <a:sym typeface="HiraKakuPro-W3"/>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1049" name="Google Shape;1049;p120" title="リンゴのスプライトを追加.mp4">
            <a:hlinkClick r:id="rId3"/>
          </p:cNvPr>
          <p:cNvPicPr preferRelativeResize="0"/>
          <p:nvPr/>
        </p:nvPicPr>
        <p:blipFill>
          <a:blip r:embed="rId4">
            <a:alphaModFix/>
          </a:blip>
          <a:stretch>
            <a:fillRect/>
          </a:stretch>
        </p:blipFill>
        <p:spPr>
          <a:xfrm>
            <a:off x="0" y="0"/>
            <a:ext cx="914399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9"/>
                                        </p:tgtEl>
                                        <p:attrNameLst>
                                          <p:attrName>style.visibility</p:attrName>
                                        </p:attrNameLst>
                                      </p:cBhvr>
                                      <p:to>
                                        <p:strVal val="visible"/>
                                      </p:to>
                                    </p:set>
                                    <p:animEffect transition="in" filter="fade">
                                      <p:cBhvr>
                                        <p:cTn id="7" dur="1000"/>
                                        <p:tgtEl>
                                          <p:spTgt spid="1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2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【参考】スプライトの管理</a:t>
            </a:r>
            <a:endParaRPr/>
          </a:p>
        </p:txBody>
      </p:sp>
      <p:sp>
        <p:nvSpPr>
          <p:cNvPr id="1071" name="Google Shape;1071;p123"/>
          <p:cNvSpPr txBox="1">
            <a:spLocks noGrp="1"/>
          </p:cNvSpPr>
          <p:nvPr>
            <p:ph type="body" idx="1"/>
          </p:nvPr>
        </p:nvSpPr>
        <p:spPr>
          <a:xfrm>
            <a:off x="463650" y="1304925"/>
            <a:ext cx="5653500" cy="2895600"/>
          </a:xfrm>
          <a:prstGeom prst="rect">
            <a:avLst/>
          </a:prstGeom>
        </p:spPr>
        <p:txBody>
          <a:bodyPr spcFirstLastPara="1" wrap="square" lIns="102500" tIns="102500" rIns="102500" bIns="102500" anchor="t" anchorCtr="0">
            <a:noAutofit/>
          </a:bodyPr>
          <a:lstStyle/>
          <a:p>
            <a:pPr marL="457200" lvl="0" indent="-355600" algn="l" rtl="0">
              <a:spcBef>
                <a:spcPts val="700"/>
              </a:spcBef>
              <a:spcAft>
                <a:spcPts val="0"/>
              </a:spcAft>
              <a:buSzPts val="2000"/>
              <a:buChar char="●"/>
            </a:pPr>
            <a:r>
              <a:rPr lang="ja" sz="2000"/>
              <a:t>スプライトは...</a:t>
            </a:r>
            <a:endParaRPr sz="2000"/>
          </a:p>
          <a:p>
            <a:pPr marL="914400" lvl="1" indent="-355600" algn="l" rtl="0">
              <a:spcBef>
                <a:spcPts val="0"/>
              </a:spcBef>
              <a:spcAft>
                <a:spcPts val="0"/>
              </a:spcAft>
              <a:buSzPts val="2000"/>
              <a:buChar char="○"/>
            </a:pPr>
            <a:r>
              <a:rPr lang="ja" sz="2000"/>
              <a:t>名前</a:t>
            </a:r>
            <a:endParaRPr sz="2000"/>
          </a:p>
          <a:p>
            <a:pPr marL="914400" lvl="1" indent="-355600" algn="l" rtl="0">
              <a:spcBef>
                <a:spcPts val="0"/>
              </a:spcBef>
              <a:spcAft>
                <a:spcPts val="0"/>
              </a:spcAft>
              <a:buSzPts val="2000"/>
              <a:buChar char="○"/>
            </a:pPr>
            <a:r>
              <a:rPr lang="ja" sz="2000"/>
              <a:t>位置（x,y)</a:t>
            </a:r>
            <a:endParaRPr sz="2000"/>
          </a:p>
          <a:p>
            <a:pPr marL="914400" lvl="1" indent="-355600" algn="l" rtl="0">
              <a:spcBef>
                <a:spcPts val="0"/>
              </a:spcBef>
              <a:spcAft>
                <a:spcPts val="0"/>
              </a:spcAft>
              <a:buSzPts val="2000"/>
              <a:buChar char="○"/>
            </a:pPr>
            <a:r>
              <a:rPr lang="ja" sz="2000"/>
              <a:t>表示/非表示</a:t>
            </a:r>
            <a:endParaRPr sz="2000"/>
          </a:p>
          <a:p>
            <a:pPr marL="914400" lvl="1" indent="-355600" algn="l" rtl="0">
              <a:spcBef>
                <a:spcPts val="0"/>
              </a:spcBef>
              <a:spcAft>
                <a:spcPts val="0"/>
              </a:spcAft>
              <a:buSzPts val="2000"/>
              <a:buChar char="○"/>
            </a:pPr>
            <a:r>
              <a:rPr lang="ja" sz="2000"/>
              <a:t>大きさ</a:t>
            </a:r>
            <a:endParaRPr sz="2000"/>
          </a:p>
          <a:p>
            <a:pPr marL="914400" lvl="1" indent="-355600" algn="l" rtl="0">
              <a:spcBef>
                <a:spcPts val="0"/>
              </a:spcBef>
              <a:spcAft>
                <a:spcPts val="0"/>
              </a:spcAft>
              <a:buSzPts val="2000"/>
              <a:buChar char="○"/>
            </a:pPr>
            <a:r>
              <a:rPr lang="ja" sz="2000"/>
              <a:t>向き（角度）</a:t>
            </a:r>
            <a:endParaRPr sz="2000"/>
          </a:p>
          <a:p>
            <a:pPr marL="0" lvl="0" indent="0" algn="l" rtl="0">
              <a:spcBef>
                <a:spcPts val="700"/>
              </a:spcBef>
              <a:spcAft>
                <a:spcPts val="0"/>
              </a:spcAft>
              <a:buNone/>
            </a:pPr>
            <a:r>
              <a:rPr lang="ja" sz="2000"/>
              <a:t>　　を数値で変えることができる。</a:t>
            </a:r>
            <a:endParaRPr sz="2000"/>
          </a:p>
          <a:p>
            <a:pPr marL="0" lvl="0" indent="0" algn="l" rtl="0">
              <a:spcBef>
                <a:spcPts val="1000"/>
              </a:spcBef>
              <a:spcAft>
                <a:spcPts val="0"/>
              </a:spcAft>
              <a:buNone/>
            </a:pPr>
            <a:endParaRPr/>
          </a:p>
        </p:txBody>
      </p:sp>
      <p:pic>
        <p:nvPicPr>
          <p:cNvPr id="1072" name="Google Shape;1072;p123"/>
          <p:cNvPicPr preferRelativeResize="0"/>
          <p:nvPr/>
        </p:nvPicPr>
        <p:blipFill>
          <a:blip r:embed="rId3">
            <a:alphaModFix/>
          </a:blip>
          <a:stretch>
            <a:fillRect/>
          </a:stretch>
        </p:blipFill>
        <p:spPr>
          <a:xfrm>
            <a:off x="6388050" y="1242800"/>
            <a:ext cx="2347249" cy="33772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24"/>
          <p:cNvSpPr txBox="1">
            <a:spLocks noGrp="1"/>
          </p:cNvSpPr>
          <p:nvPr>
            <p:ph type="ctrTitle"/>
          </p:nvPr>
        </p:nvSpPr>
        <p:spPr>
          <a:xfrm>
            <a:off x="1835700" y="1992000"/>
            <a:ext cx="54726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四角いスプライトを3個作る</a:t>
            </a:r>
            <a:endParaRPr sz="30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2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【作業】四角いスプライトを3個作る</a:t>
            </a:r>
            <a:endParaRPr/>
          </a:p>
        </p:txBody>
      </p:sp>
      <p:sp>
        <p:nvSpPr>
          <p:cNvPr id="1083" name="Google Shape;1083;p125"/>
          <p:cNvSpPr txBox="1">
            <a:spLocks noGrp="1"/>
          </p:cNvSpPr>
          <p:nvPr>
            <p:ph type="body" idx="1"/>
          </p:nvPr>
        </p:nvSpPr>
        <p:spPr>
          <a:xfrm>
            <a:off x="496775" y="1395675"/>
            <a:ext cx="44055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色は自由</a:t>
            </a:r>
            <a:endParaRPr sz="2000"/>
          </a:p>
          <a:p>
            <a:pPr marL="457200" lvl="0" indent="-355600" algn="l" rtl="0">
              <a:lnSpc>
                <a:spcPct val="150000"/>
              </a:lnSpc>
              <a:spcBef>
                <a:spcPts val="0"/>
              </a:spcBef>
              <a:spcAft>
                <a:spcPts val="0"/>
              </a:spcAft>
              <a:buSzPts val="2000"/>
              <a:buChar char="●"/>
            </a:pPr>
            <a:r>
              <a:rPr lang="ja" sz="2000"/>
              <a:t>ふちのあり/なしも自由</a:t>
            </a:r>
            <a:endParaRPr sz="2000"/>
          </a:p>
          <a:p>
            <a:pPr marL="457200" lvl="0" indent="-355600" algn="l" rtl="0">
              <a:lnSpc>
                <a:spcPct val="150000"/>
              </a:lnSpc>
              <a:spcBef>
                <a:spcPts val="0"/>
              </a:spcBef>
              <a:spcAft>
                <a:spcPts val="0"/>
              </a:spcAft>
              <a:buSzPts val="2000"/>
              <a:buChar char="●"/>
            </a:pPr>
            <a:r>
              <a:rPr lang="ja" sz="2000"/>
              <a:t>形は正方形</a:t>
            </a:r>
            <a:endParaRPr sz="2000"/>
          </a:p>
          <a:p>
            <a:pPr marL="457200" lvl="0" indent="-355600" algn="l" rtl="0">
              <a:lnSpc>
                <a:spcPct val="150000"/>
              </a:lnSpc>
              <a:spcBef>
                <a:spcPts val="0"/>
              </a:spcBef>
              <a:spcAft>
                <a:spcPts val="0"/>
              </a:spcAft>
              <a:buSzPts val="2000"/>
              <a:buChar char="●"/>
            </a:pPr>
            <a:r>
              <a:rPr lang="ja" sz="2000"/>
              <a:t>大きさは60×60くらい</a:t>
            </a:r>
            <a:endParaRPr sz="2000"/>
          </a:p>
          <a:p>
            <a:pPr marL="457200" lvl="0" indent="-355600" algn="l" rtl="0">
              <a:lnSpc>
                <a:spcPct val="150000"/>
              </a:lnSpc>
              <a:spcBef>
                <a:spcPts val="0"/>
              </a:spcBef>
              <a:spcAft>
                <a:spcPts val="0"/>
              </a:spcAft>
              <a:buSzPts val="2000"/>
              <a:buChar char="●"/>
            </a:pPr>
            <a:r>
              <a:rPr lang="ja" sz="2000"/>
              <a:t>3個作って並べてみる</a:t>
            </a:r>
            <a:endParaRPr sz="2000"/>
          </a:p>
          <a:p>
            <a:pPr marL="457200" lvl="0" indent="-355600" algn="l" rtl="0">
              <a:lnSpc>
                <a:spcPct val="150000"/>
              </a:lnSpc>
              <a:spcBef>
                <a:spcPts val="0"/>
              </a:spcBef>
              <a:spcAft>
                <a:spcPts val="0"/>
              </a:spcAft>
              <a:buSzPts val="2000"/>
              <a:buChar char="●"/>
            </a:pPr>
            <a:r>
              <a:rPr lang="ja" sz="2000"/>
              <a:t>複製(コピー)で増やしてもOK</a:t>
            </a:r>
            <a:endParaRPr sz="2000"/>
          </a:p>
        </p:txBody>
      </p:sp>
      <p:pic>
        <p:nvPicPr>
          <p:cNvPr id="1084" name="Google Shape;1084;p125"/>
          <p:cNvPicPr preferRelativeResize="0"/>
          <p:nvPr/>
        </p:nvPicPr>
        <p:blipFill>
          <a:blip r:embed="rId3">
            <a:alphaModFix/>
          </a:blip>
          <a:stretch>
            <a:fillRect/>
          </a:stretch>
        </p:blipFill>
        <p:spPr>
          <a:xfrm>
            <a:off x="5735300" y="1283194"/>
            <a:ext cx="2552291" cy="364760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pic>
        <p:nvPicPr>
          <p:cNvPr id="1089" name="Google Shape;1089;p126" title="四角のスプライトを3つ作る（字幕入り）.mp4">
            <a:hlinkClick r:id="rId3"/>
          </p:cNvPr>
          <p:cNvPicPr preferRelativeResize="0"/>
          <p:nvPr/>
        </p:nvPicPr>
        <p:blipFill>
          <a:blip r:embed="rId4">
            <a:alphaModFix/>
          </a:blip>
          <a:stretch>
            <a:fillRect/>
          </a:stretch>
        </p:blipFill>
        <p:spPr>
          <a:xfrm>
            <a:off x="0" y="0"/>
            <a:ext cx="914399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9"/>
                                        </p:tgtEl>
                                        <p:attrNameLst>
                                          <p:attrName>style.visibility</p:attrName>
                                        </p:attrNameLst>
                                      </p:cBhvr>
                                      <p:to>
                                        <p:strVal val="visible"/>
                                      </p:to>
                                    </p:set>
                                    <p:animEffect transition="in" filter="fade">
                                      <p:cBhvr>
                                        <p:cTn id="7" dur="1000"/>
                                        <p:tgtEl>
                                          <p:spTgt spid="1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27"/>
          <p:cNvSpPr txBox="1">
            <a:spLocks noGrp="1"/>
          </p:cNvSpPr>
          <p:nvPr>
            <p:ph type="ctrTitle"/>
          </p:nvPr>
        </p:nvSpPr>
        <p:spPr>
          <a:xfrm>
            <a:off x="2171946" y="1992000"/>
            <a:ext cx="4800108"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dirty="0"/>
              <a:t>メッセージの設定を行う</a:t>
            </a:r>
            <a:endParaRPr sz="30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2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「メッセージ」の作り方</a:t>
            </a:r>
            <a:endParaRPr/>
          </a:p>
        </p:txBody>
      </p:sp>
      <p:sp>
        <p:nvSpPr>
          <p:cNvPr id="1100" name="Google Shape;1100;p128"/>
          <p:cNvSpPr txBox="1">
            <a:spLocks noGrp="1"/>
          </p:cNvSpPr>
          <p:nvPr>
            <p:ph type="body" idx="1"/>
          </p:nvPr>
        </p:nvSpPr>
        <p:spPr>
          <a:xfrm>
            <a:off x="416025" y="1359750"/>
            <a:ext cx="8064300" cy="15240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t>新しいメッセージをクリック</a:t>
            </a:r>
            <a:endParaRPr/>
          </a:p>
          <a:p>
            <a:pPr marL="457200" lvl="0" indent="-342900" algn="l" rtl="0">
              <a:lnSpc>
                <a:spcPct val="150000"/>
              </a:lnSpc>
              <a:spcBef>
                <a:spcPts val="0"/>
              </a:spcBef>
              <a:spcAft>
                <a:spcPts val="0"/>
              </a:spcAft>
              <a:buSzPts val="1800"/>
              <a:buChar char="●"/>
            </a:pPr>
            <a:r>
              <a:rPr lang="ja"/>
              <a:t>自分の作りたいメッセージ名を入力 → 今回は「スプライト1表示」</a:t>
            </a:r>
            <a:endParaRPr/>
          </a:p>
          <a:p>
            <a:pPr marL="457200" lvl="0" indent="-342900" algn="l" rtl="0">
              <a:lnSpc>
                <a:spcPct val="150000"/>
              </a:lnSpc>
              <a:spcBef>
                <a:spcPts val="0"/>
              </a:spcBef>
              <a:spcAft>
                <a:spcPts val="0"/>
              </a:spcAft>
              <a:buSzPts val="1800"/>
              <a:buChar char="●"/>
            </a:pPr>
            <a:r>
              <a:rPr lang="ja"/>
              <a:t>次から選択肢に作成したメッセージ名が入る</a:t>
            </a:r>
            <a:endParaRPr/>
          </a:p>
        </p:txBody>
      </p:sp>
      <p:pic>
        <p:nvPicPr>
          <p:cNvPr id="1101" name="Google Shape;1101;p128"/>
          <p:cNvPicPr preferRelativeResize="0"/>
          <p:nvPr/>
        </p:nvPicPr>
        <p:blipFill>
          <a:blip r:embed="rId3">
            <a:alphaModFix/>
          </a:blip>
          <a:stretch>
            <a:fillRect/>
          </a:stretch>
        </p:blipFill>
        <p:spPr>
          <a:xfrm>
            <a:off x="6481525" y="3236662"/>
            <a:ext cx="1729100" cy="1262675"/>
          </a:xfrm>
          <a:prstGeom prst="rect">
            <a:avLst/>
          </a:prstGeom>
          <a:noFill/>
          <a:ln>
            <a:noFill/>
          </a:ln>
        </p:spPr>
      </p:pic>
      <p:sp>
        <p:nvSpPr>
          <p:cNvPr id="1102" name="Google Shape;1102;p128"/>
          <p:cNvSpPr/>
          <p:nvPr/>
        </p:nvSpPr>
        <p:spPr>
          <a:xfrm>
            <a:off x="5789675" y="3704350"/>
            <a:ext cx="344700" cy="327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3" name="Google Shape;1103;p128"/>
          <p:cNvPicPr preferRelativeResize="0"/>
          <p:nvPr/>
        </p:nvPicPr>
        <p:blipFill>
          <a:blip r:embed="rId4">
            <a:alphaModFix/>
          </a:blip>
          <a:stretch>
            <a:fillRect/>
          </a:stretch>
        </p:blipFill>
        <p:spPr>
          <a:xfrm>
            <a:off x="2418750" y="3001100"/>
            <a:ext cx="3206275" cy="16496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2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■のプログラム</a:t>
            </a:r>
            <a:endParaRPr/>
          </a:p>
        </p:txBody>
      </p:sp>
      <p:pic>
        <p:nvPicPr>
          <p:cNvPr id="1109" name="Google Shape;1109;p129"/>
          <p:cNvPicPr preferRelativeResize="0"/>
          <p:nvPr/>
        </p:nvPicPr>
        <p:blipFill>
          <a:blip r:embed="rId3">
            <a:alphaModFix/>
          </a:blip>
          <a:stretch>
            <a:fillRect/>
          </a:stretch>
        </p:blipFill>
        <p:spPr>
          <a:xfrm>
            <a:off x="4072400" y="2142822"/>
            <a:ext cx="4939875" cy="1139300"/>
          </a:xfrm>
          <a:prstGeom prst="rect">
            <a:avLst/>
          </a:prstGeom>
          <a:noFill/>
          <a:ln>
            <a:noFill/>
          </a:ln>
        </p:spPr>
      </p:pic>
      <p:pic>
        <p:nvPicPr>
          <p:cNvPr id="1110" name="Google Shape;1110;p129"/>
          <p:cNvPicPr preferRelativeResize="0"/>
          <p:nvPr/>
        </p:nvPicPr>
        <p:blipFill>
          <a:blip r:embed="rId4">
            <a:alphaModFix/>
          </a:blip>
          <a:stretch>
            <a:fillRect/>
          </a:stretch>
        </p:blipFill>
        <p:spPr>
          <a:xfrm>
            <a:off x="333375" y="1591975"/>
            <a:ext cx="1895475" cy="2752725"/>
          </a:xfrm>
          <a:prstGeom prst="rect">
            <a:avLst/>
          </a:prstGeom>
          <a:noFill/>
          <a:ln>
            <a:noFill/>
          </a:ln>
        </p:spPr>
      </p:pic>
      <p:pic>
        <p:nvPicPr>
          <p:cNvPr id="1111" name="Google Shape;1111;p129"/>
          <p:cNvPicPr preferRelativeResize="0"/>
          <p:nvPr/>
        </p:nvPicPr>
        <p:blipFill>
          <a:blip r:embed="rId5">
            <a:alphaModFix/>
          </a:blip>
          <a:stretch>
            <a:fillRect/>
          </a:stretch>
        </p:blipFill>
        <p:spPr>
          <a:xfrm>
            <a:off x="1961300" y="1625313"/>
            <a:ext cx="2219325" cy="26860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6" name="Google Shape;1116;p130" title="スプライトの設定 (online-video-cutter.com).mp4">
            <a:hlinkClick r:id="rId3"/>
          </p:cNvPr>
          <p:cNvPicPr preferRelativeResize="0"/>
          <p:nvPr/>
        </p:nvPicPr>
        <p:blipFill>
          <a:blip r:embed="rId4">
            <a:alphaModFix/>
          </a:blip>
          <a:stretch>
            <a:fillRect/>
          </a:stretch>
        </p:blipFill>
        <p:spPr>
          <a:xfrm>
            <a:off x="0" y="0"/>
            <a:ext cx="9197251" cy="5054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fade">
                                      <p:cBhvr>
                                        <p:cTn id="7" dur="1000"/>
                                        <p:tgtEl>
                                          <p:spTgt spid="1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31"/>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スプライト2/3にも同じようにプログラムする</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ctrTitle"/>
          </p:nvPr>
        </p:nvSpPr>
        <p:spPr>
          <a:xfrm>
            <a:off x="1354050" y="1843175"/>
            <a:ext cx="6435900" cy="13470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400"/>
              <a:t>でも、何で教科書にはコンピュータのことがたくさん書いてあるんだろう...?</a:t>
            </a:r>
            <a:endParaRPr sz="2400"/>
          </a:p>
        </p:txBody>
      </p:sp>
      <p:pic>
        <p:nvPicPr>
          <p:cNvPr id="120" name="Google Shape;120;p22"/>
          <p:cNvPicPr preferRelativeResize="0"/>
          <p:nvPr/>
        </p:nvPicPr>
        <p:blipFill>
          <a:blip r:embed="rId3">
            <a:alphaModFix/>
          </a:blip>
          <a:stretch>
            <a:fillRect/>
          </a:stretch>
        </p:blipFill>
        <p:spPr>
          <a:xfrm>
            <a:off x="6231950" y="3255725"/>
            <a:ext cx="2223768" cy="1667826"/>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32"/>
          <p:cNvSpPr txBox="1">
            <a:spLocks noGrp="1"/>
          </p:cNvSpPr>
          <p:nvPr>
            <p:ph type="ctrTitle"/>
          </p:nvPr>
        </p:nvSpPr>
        <p:spPr>
          <a:xfrm>
            <a:off x="2414430" y="1992000"/>
            <a:ext cx="431514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dirty="0"/>
              <a:t>メインのプログラムを作る</a:t>
            </a:r>
            <a:endParaRPr sz="24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33"/>
          <p:cNvSpPr txBox="1">
            <a:spLocks noGrp="1"/>
          </p:cNvSpPr>
          <p:nvPr>
            <p:ph type="title"/>
          </p:nvPr>
        </p:nvSpPr>
        <p:spPr>
          <a:xfrm>
            <a:off x="819600" y="2199100"/>
            <a:ext cx="75048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1桁の数字を入力して、1なら表示、</a:t>
            </a:r>
            <a:endParaRPr sz="2400"/>
          </a:p>
          <a:p>
            <a:pPr marL="0" lvl="0" indent="0" algn="ctr" rtl="0">
              <a:spcBef>
                <a:spcPts val="0"/>
              </a:spcBef>
              <a:spcAft>
                <a:spcPts val="0"/>
              </a:spcAft>
              <a:buNone/>
            </a:pPr>
            <a:r>
              <a:rPr lang="ja" sz="2400"/>
              <a:t>0なら非表示とするプログラムが作りたい！</a:t>
            </a:r>
            <a:endParaRPr sz="2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3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メイン（ネコ）のプログラム</a:t>
            </a:r>
            <a:endParaRPr/>
          </a:p>
        </p:txBody>
      </p:sp>
      <p:pic>
        <p:nvPicPr>
          <p:cNvPr id="1137" name="Google Shape;1137;p134"/>
          <p:cNvPicPr preferRelativeResize="0"/>
          <p:nvPr/>
        </p:nvPicPr>
        <p:blipFill>
          <a:blip r:embed="rId3">
            <a:alphaModFix/>
          </a:blip>
          <a:stretch>
            <a:fillRect/>
          </a:stretch>
        </p:blipFill>
        <p:spPr>
          <a:xfrm>
            <a:off x="4200875" y="1399312"/>
            <a:ext cx="4114950" cy="3433500"/>
          </a:xfrm>
          <a:prstGeom prst="rect">
            <a:avLst/>
          </a:prstGeom>
          <a:noFill/>
          <a:ln>
            <a:noFill/>
          </a:ln>
        </p:spPr>
      </p:pic>
      <p:pic>
        <p:nvPicPr>
          <p:cNvPr id="1138" name="Google Shape;1138;p134"/>
          <p:cNvPicPr preferRelativeResize="0"/>
          <p:nvPr/>
        </p:nvPicPr>
        <p:blipFill rotWithShape="1">
          <a:blip r:embed="rId4">
            <a:alphaModFix/>
          </a:blip>
          <a:srcRect t="3314" b="5866"/>
          <a:stretch/>
        </p:blipFill>
        <p:spPr>
          <a:xfrm>
            <a:off x="1440850" y="1264650"/>
            <a:ext cx="2326275" cy="37028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135"/>
          <p:cNvPicPr preferRelativeResize="0"/>
          <p:nvPr/>
        </p:nvPicPr>
        <p:blipFill rotWithShape="1">
          <a:blip r:embed="rId3">
            <a:alphaModFix/>
          </a:blip>
          <a:srcRect t="5120" b="4724"/>
          <a:stretch/>
        </p:blipFill>
        <p:spPr>
          <a:xfrm>
            <a:off x="2046575" y="121900"/>
            <a:ext cx="5140475" cy="4899699"/>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pic>
        <p:nvPicPr>
          <p:cNvPr id="1148" name="Google Shape;1148;p136" title="1つバージョン作り方 (online-video-cutter.com).mp4">
            <a:hlinkClick r:id="rId3"/>
          </p:cNvPr>
          <p:cNvPicPr preferRelativeResize="0"/>
          <p:nvPr/>
        </p:nvPicPr>
        <p:blipFill>
          <a:blip r:embed="rId4">
            <a:alphaModFix/>
          </a:blip>
          <a:stretch>
            <a:fillRect/>
          </a:stretch>
        </p:blipFill>
        <p:spPr>
          <a:xfrm>
            <a:off x="-18200" y="97775"/>
            <a:ext cx="9180401" cy="50457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8"/>
                                        </p:tgtEl>
                                        <p:attrNameLst>
                                          <p:attrName>style.visibility</p:attrName>
                                        </p:attrNameLst>
                                      </p:cBhvr>
                                      <p:to>
                                        <p:strVal val="visible"/>
                                      </p:to>
                                    </p:set>
                                    <p:animEffect transition="in" filter="fade">
                                      <p:cBhvr>
                                        <p:cTn id="7" dur="1000"/>
                                        <p:tgtEl>
                                          <p:spTgt spid="1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37"/>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これで1個は動いた！</a:t>
            </a:r>
            <a:endParaRPr sz="24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13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3個を動くように続きを作ろう！</a:t>
            </a:r>
            <a:endParaRPr/>
          </a:p>
        </p:txBody>
      </p:sp>
      <p:sp>
        <p:nvSpPr>
          <p:cNvPr id="1159" name="Google Shape;1159;p138"/>
          <p:cNvSpPr txBox="1">
            <a:spLocks noGrp="1"/>
          </p:cNvSpPr>
          <p:nvPr>
            <p:ph type="body" idx="1"/>
          </p:nvPr>
        </p:nvSpPr>
        <p:spPr>
          <a:xfrm>
            <a:off x="4303950" y="1533525"/>
            <a:ext cx="4709400" cy="2895600"/>
          </a:xfrm>
          <a:prstGeom prst="rect">
            <a:avLst/>
          </a:prstGeom>
        </p:spPr>
        <p:txBody>
          <a:bodyPr spcFirstLastPara="1" wrap="square" lIns="102500" tIns="102500" rIns="102500" bIns="102500" anchor="t" anchorCtr="0">
            <a:noAutofit/>
          </a:bodyPr>
          <a:lstStyle/>
          <a:p>
            <a:pPr marL="457200" lvl="0" indent="-355600" algn="l" rtl="0">
              <a:lnSpc>
                <a:spcPct val="115000"/>
              </a:lnSpc>
              <a:spcBef>
                <a:spcPts val="700"/>
              </a:spcBef>
              <a:spcAft>
                <a:spcPts val="0"/>
              </a:spcAft>
              <a:buSzPts val="2000"/>
              <a:buChar char="●"/>
            </a:pPr>
            <a:r>
              <a:rPr lang="ja" sz="2000"/>
              <a:t>2番目の文字、3番目の文字をチェックするプログラムを入れる</a:t>
            </a:r>
            <a:endParaRPr sz="2000"/>
          </a:p>
          <a:p>
            <a:pPr marL="457200" lvl="0" indent="-355600" algn="l" rtl="0">
              <a:spcBef>
                <a:spcPts val="1000"/>
              </a:spcBef>
              <a:spcAft>
                <a:spcPts val="0"/>
              </a:spcAft>
              <a:buSzPts val="2000"/>
              <a:buChar char="●"/>
            </a:pPr>
            <a:r>
              <a:rPr lang="ja" sz="2000"/>
              <a:t>111，101，001などでちゃんと動作するか確認してみる</a:t>
            </a:r>
            <a:endParaRPr sz="2000"/>
          </a:p>
          <a:p>
            <a:pPr marL="457200" lvl="0" indent="-355600" algn="l" rtl="0">
              <a:lnSpc>
                <a:spcPct val="200000"/>
              </a:lnSpc>
              <a:spcBef>
                <a:spcPts val="1000"/>
              </a:spcBef>
              <a:spcAft>
                <a:spcPts val="0"/>
              </a:spcAft>
              <a:buSzPts val="2000"/>
              <a:buChar char="●"/>
            </a:pPr>
            <a:r>
              <a:rPr lang="ja" sz="2000">
                <a:solidFill>
                  <a:schemeClr val="dk2"/>
                </a:solidFill>
              </a:rPr>
              <a:t>緑のハタを押して実行</a:t>
            </a:r>
            <a:endParaRPr sz="2000"/>
          </a:p>
        </p:txBody>
      </p:sp>
      <p:pic>
        <p:nvPicPr>
          <p:cNvPr id="1160" name="Google Shape;1160;p138"/>
          <p:cNvPicPr preferRelativeResize="0"/>
          <p:nvPr/>
        </p:nvPicPr>
        <p:blipFill>
          <a:blip r:embed="rId3">
            <a:alphaModFix/>
          </a:blip>
          <a:stretch>
            <a:fillRect/>
          </a:stretch>
        </p:blipFill>
        <p:spPr>
          <a:xfrm>
            <a:off x="619449" y="1695450"/>
            <a:ext cx="3470051" cy="2571750"/>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39"/>
          <p:cNvSpPr txBox="1">
            <a:spLocks noGrp="1"/>
          </p:cNvSpPr>
          <p:nvPr>
            <p:ph type="title" idx="4294967295"/>
          </p:nvPr>
        </p:nvSpPr>
        <p:spPr>
          <a:xfrm>
            <a:off x="302336" y="3558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400"/>
              <a:t>3個バージョン完成！</a:t>
            </a:r>
            <a:endParaRPr sz="2400"/>
          </a:p>
        </p:txBody>
      </p:sp>
      <p:pic>
        <p:nvPicPr>
          <p:cNvPr id="1166" name="Google Shape;1166;p139"/>
          <p:cNvPicPr preferRelativeResize="0"/>
          <p:nvPr/>
        </p:nvPicPr>
        <p:blipFill>
          <a:blip r:embed="rId3">
            <a:alphaModFix/>
          </a:blip>
          <a:stretch>
            <a:fillRect/>
          </a:stretch>
        </p:blipFill>
        <p:spPr>
          <a:xfrm>
            <a:off x="4364475" y="230050"/>
            <a:ext cx="2952324" cy="4836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40"/>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残りの4〜25個目を同じように作ればOK</a:t>
            </a:r>
            <a:endParaRPr sz="24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ctrTitle"/>
          </p:nvPr>
        </p:nvSpPr>
        <p:spPr>
          <a:xfrm>
            <a:off x="1420647" y="1992000"/>
            <a:ext cx="6302706"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dirty="0"/>
              <a:t>もう少し「情報」について考えてみよう</a:t>
            </a:r>
            <a:endParaRPr sz="24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42"/>
          <p:cNvSpPr txBox="1">
            <a:spLocks noGrp="1"/>
          </p:cNvSpPr>
          <p:nvPr>
            <p:ph type="ctrTitle"/>
          </p:nvPr>
        </p:nvSpPr>
        <p:spPr>
          <a:xfrm>
            <a:off x="685800" y="1567425"/>
            <a:ext cx="71403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⑤送受信プログラムを完成させよう</a:t>
            </a:r>
            <a:endParaRPr sz="16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43"/>
          <p:cNvSpPr txBox="1">
            <a:spLocks noGrp="1"/>
          </p:cNvSpPr>
          <p:nvPr>
            <p:ph type="ctrTitle"/>
          </p:nvPr>
        </p:nvSpPr>
        <p:spPr>
          <a:xfrm>
            <a:off x="2736600" y="2373000"/>
            <a:ext cx="3670800" cy="1159500"/>
          </a:xfrm>
          <a:prstGeom prst="rect">
            <a:avLst/>
          </a:prstGeom>
        </p:spPr>
        <p:txBody>
          <a:bodyPr spcFirstLastPara="1" wrap="square" lIns="102500" tIns="102500" rIns="102500" bIns="102500" anchor="ctr" anchorCtr="0">
            <a:noAutofit/>
          </a:bodyPr>
          <a:lstStyle/>
          <a:p>
            <a:pPr marL="0" lvl="0" indent="0" algn="ctr" rtl="0">
              <a:lnSpc>
                <a:spcPct val="200000"/>
              </a:lnSpc>
              <a:spcBef>
                <a:spcPts val="0"/>
              </a:spcBef>
              <a:spcAft>
                <a:spcPts val="0"/>
              </a:spcAft>
              <a:buNone/>
            </a:pPr>
            <a:r>
              <a:rPr lang="ja" sz="2400"/>
              <a:t>今度はパートナーに送る</a:t>
            </a:r>
            <a:endParaRPr sz="2400"/>
          </a:p>
          <a:p>
            <a:pPr marL="0" lvl="0" indent="0" algn="ctr" rtl="0">
              <a:lnSpc>
                <a:spcPct val="200000"/>
              </a:lnSpc>
              <a:spcBef>
                <a:spcPts val="0"/>
              </a:spcBef>
              <a:spcAft>
                <a:spcPts val="0"/>
              </a:spcAft>
              <a:buNone/>
            </a:pPr>
            <a:r>
              <a:rPr lang="ja" sz="1900"/>
              <a:t>（送信側のプログラムの作成）</a:t>
            </a:r>
            <a:endParaRPr sz="19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4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送信手順の流れ</a:t>
            </a:r>
            <a:endParaRPr/>
          </a:p>
        </p:txBody>
      </p:sp>
      <p:grpSp>
        <p:nvGrpSpPr>
          <p:cNvPr id="1191" name="Google Shape;1191;p144"/>
          <p:cNvGrpSpPr/>
          <p:nvPr/>
        </p:nvGrpSpPr>
        <p:grpSpPr>
          <a:xfrm>
            <a:off x="571900" y="1712975"/>
            <a:ext cx="1072200" cy="1808751"/>
            <a:chOff x="644325" y="1847400"/>
            <a:chExt cx="1072200" cy="1808751"/>
          </a:xfrm>
        </p:grpSpPr>
        <p:sp>
          <p:nvSpPr>
            <p:cNvPr id="1192" name="Google Shape;1192;p144"/>
            <p:cNvSpPr/>
            <p:nvPr/>
          </p:nvSpPr>
          <p:spPr>
            <a:xfrm>
              <a:off x="644325" y="1847400"/>
              <a:ext cx="10722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a:solidFill>
                    <a:schemeClr val="dk1"/>
                  </a:solidFill>
                  <a:latin typeface="HiraKakuPro-W3"/>
                  <a:ea typeface="HiraKakuPro-W3"/>
                  <a:cs typeface="HiraKakuPro-W3"/>
                  <a:sym typeface="HiraKakuPro-W3"/>
                </a:rPr>
                <a:t>絵を描く</a:t>
              </a:r>
              <a:endParaRPr/>
            </a:p>
          </p:txBody>
        </p:sp>
        <p:pic>
          <p:nvPicPr>
            <p:cNvPr id="1193" name="Google Shape;1193;p144"/>
            <p:cNvPicPr preferRelativeResize="0"/>
            <p:nvPr/>
          </p:nvPicPr>
          <p:blipFill>
            <a:blip r:embed="rId3">
              <a:alphaModFix/>
            </a:blip>
            <a:stretch>
              <a:fillRect/>
            </a:stretch>
          </p:blipFill>
          <p:spPr>
            <a:xfrm>
              <a:off x="788751" y="2484825"/>
              <a:ext cx="783326" cy="1171326"/>
            </a:xfrm>
            <a:prstGeom prst="rect">
              <a:avLst/>
            </a:prstGeom>
            <a:noFill/>
            <a:ln>
              <a:noFill/>
            </a:ln>
          </p:spPr>
        </p:pic>
      </p:grpSp>
      <p:grpSp>
        <p:nvGrpSpPr>
          <p:cNvPr id="1194" name="Google Shape;1194;p144"/>
          <p:cNvGrpSpPr/>
          <p:nvPr/>
        </p:nvGrpSpPr>
        <p:grpSpPr>
          <a:xfrm>
            <a:off x="2434563" y="1724000"/>
            <a:ext cx="1238700" cy="1786699"/>
            <a:chOff x="2434588" y="1847400"/>
            <a:chExt cx="1238700" cy="1786699"/>
          </a:xfrm>
        </p:grpSpPr>
        <p:sp>
          <p:nvSpPr>
            <p:cNvPr id="1195" name="Google Shape;1195;p144"/>
            <p:cNvSpPr/>
            <p:nvPr/>
          </p:nvSpPr>
          <p:spPr>
            <a:xfrm>
              <a:off x="2434588"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1/0に直す</a:t>
              </a:r>
              <a:endParaRPr>
                <a:solidFill>
                  <a:schemeClr val="dk1"/>
                </a:solidFill>
                <a:latin typeface="HiraKakuPro-W3"/>
                <a:ea typeface="HiraKakuPro-W3"/>
                <a:cs typeface="HiraKakuPro-W3"/>
                <a:sym typeface="HiraKakuPro-W3"/>
              </a:endParaRPr>
            </a:p>
          </p:txBody>
        </p:sp>
        <p:pic>
          <p:nvPicPr>
            <p:cNvPr id="1196" name="Google Shape;1196;p144"/>
            <p:cNvPicPr preferRelativeResize="0"/>
            <p:nvPr/>
          </p:nvPicPr>
          <p:blipFill>
            <a:blip r:embed="rId4">
              <a:alphaModFix/>
            </a:blip>
            <a:stretch>
              <a:fillRect/>
            </a:stretch>
          </p:blipFill>
          <p:spPr>
            <a:xfrm>
              <a:off x="2434588" y="2506868"/>
              <a:ext cx="1238700" cy="1127232"/>
            </a:xfrm>
            <a:prstGeom prst="rect">
              <a:avLst/>
            </a:prstGeom>
            <a:noFill/>
            <a:ln>
              <a:noFill/>
            </a:ln>
          </p:spPr>
        </p:pic>
      </p:grpSp>
      <p:grpSp>
        <p:nvGrpSpPr>
          <p:cNvPr id="1197" name="Google Shape;1197;p144"/>
          <p:cNvGrpSpPr/>
          <p:nvPr/>
        </p:nvGrpSpPr>
        <p:grpSpPr>
          <a:xfrm>
            <a:off x="6911875" y="1712975"/>
            <a:ext cx="1593000" cy="1955899"/>
            <a:chOff x="6911875" y="1847400"/>
            <a:chExt cx="1593000" cy="1955899"/>
          </a:xfrm>
        </p:grpSpPr>
        <p:sp>
          <p:nvSpPr>
            <p:cNvPr id="1198" name="Google Shape;1198;p144"/>
            <p:cNvSpPr/>
            <p:nvPr/>
          </p:nvSpPr>
          <p:spPr>
            <a:xfrm>
              <a:off x="6911875" y="1847400"/>
              <a:ext cx="15930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1/0を絵に直す</a:t>
              </a:r>
              <a:endParaRPr>
                <a:solidFill>
                  <a:schemeClr val="dk1"/>
                </a:solidFill>
                <a:latin typeface="HiraKakuPro-W3"/>
                <a:ea typeface="HiraKakuPro-W3"/>
                <a:cs typeface="HiraKakuPro-W3"/>
                <a:sym typeface="HiraKakuPro-W3"/>
              </a:endParaRPr>
            </a:p>
          </p:txBody>
        </p:sp>
        <p:pic>
          <p:nvPicPr>
            <p:cNvPr id="1199" name="Google Shape;1199;p144"/>
            <p:cNvPicPr preferRelativeResize="0"/>
            <p:nvPr/>
          </p:nvPicPr>
          <p:blipFill rotWithShape="1">
            <a:blip r:embed="rId5">
              <a:alphaModFix/>
            </a:blip>
            <a:srcRect l="17704" t="12426" r="16721" b="15786"/>
            <a:stretch/>
          </p:blipFill>
          <p:spPr>
            <a:xfrm>
              <a:off x="7099800" y="2534725"/>
              <a:ext cx="1158774" cy="1268574"/>
            </a:xfrm>
            <a:prstGeom prst="rect">
              <a:avLst/>
            </a:prstGeom>
            <a:noFill/>
            <a:ln>
              <a:noFill/>
            </a:ln>
          </p:spPr>
        </p:pic>
      </p:grpSp>
      <p:sp>
        <p:nvSpPr>
          <p:cNvPr id="1200" name="Google Shape;1200;p144"/>
          <p:cNvSpPr/>
          <p:nvPr/>
        </p:nvSpPr>
        <p:spPr>
          <a:xfrm>
            <a:off x="1898038" y="273435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4"/>
          <p:cNvSpPr/>
          <p:nvPr/>
        </p:nvSpPr>
        <p:spPr>
          <a:xfrm>
            <a:off x="3897738"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4"/>
          <p:cNvSpPr/>
          <p:nvPr/>
        </p:nvSpPr>
        <p:spPr>
          <a:xfrm>
            <a:off x="6452600"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3" name="Google Shape;1203;p144"/>
          <p:cNvGrpSpPr/>
          <p:nvPr/>
        </p:nvGrpSpPr>
        <p:grpSpPr>
          <a:xfrm>
            <a:off x="4249750" y="1712975"/>
            <a:ext cx="2113150" cy="2481275"/>
            <a:chOff x="4249750" y="1712975"/>
            <a:chExt cx="2113150" cy="2481275"/>
          </a:xfrm>
        </p:grpSpPr>
        <p:grpSp>
          <p:nvGrpSpPr>
            <p:cNvPr id="1204" name="Google Shape;1204;p144"/>
            <p:cNvGrpSpPr/>
            <p:nvPr/>
          </p:nvGrpSpPr>
          <p:grpSpPr>
            <a:xfrm>
              <a:off x="4309210" y="1712975"/>
              <a:ext cx="1966750" cy="2100775"/>
              <a:chOff x="4303848" y="1847400"/>
              <a:chExt cx="1966750" cy="2100775"/>
            </a:xfrm>
          </p:grpSpPr>
          <p:sp>
            <p:nvSpPr>
              <p:cNvPr id="1205" name="Google Shape;1205;p144"/>
              <p:cNvSpPr/>
              <p:nvPr/>
            </p:nvSpPr>
            <p:spPr>
              <a:xfrm>
                <a:off x="4716713"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送る</a:t>
                </a:r>
                <a:endParaRPr>
                  <a:solidFill>
                    <a:schemeClr val="dk1"/>
                  </a:solidFill>
                  <a:latin typeface="HiraKakuPro-W3"/>
                  <a:ea typeface="HiraKakuPro-W3"/>
                  <a:cs typeface="HiraKakuPro-W3"/>
                  <a:sym typeface="HiraKakuPro-W3"/>
                </a:endParaRPr>
              </a:p>
            </p:txBody>
          </p:sp>
          <p:pic>
            <p:nvPicPr>
              <p:cNvPr id="1206" name="Google Shape;1206;p144"/>
              <p:cNvPicPr preferRelativeResize="0"/>
              <p:nvPr/>
            </p:nvPicPr>
            <p:blipFill>
              <a:blip r:embed="rId6">
                <a:alphaModFix/>
              </a:blip>
              <a:stretch>
                <a:fillRect/>
              </a:stretch>
            </p:blipFill>
            <p:spPr>
              <a:xfrm>
                <a:off x="4303848" y="2680400"/>
                <a:ext cx="668100" cy="890800"/>
              </a:xfrm>
              <a:prstGeom prst="rect">
                <a:avLst/>
              </a:prstGeom>
              <a:noFill/>
              <a:ln>
                <a:noFill/>
              </a:ln>
            </p:spPr>
          </p:pic>
          <p:pic>
            <p:nvPicPr>
              <p:cNvPr id="1207" name="Google Shape;1207;p144"/>
              <p:cNvPicPr preferRelativeResize="0"/>
              <p:nvPr/>
            </p:nvPicPr>
            <p:blipFill>
              <a:blip r:embed="rId6">
                <a:alphaModFix/>
              </a:blip>
              <a:stretch>
                <a:fillRect/>
              </a:stretch>
            </p:blipFill>
            <p:spPr>
              <a:xfrm>
                <a:off x="5602498" y="3057375"/>
                <a:ext cx="668100" cy="890800"/>
              </a:xfrm>
              <a:prstGeom prst="rect">
                <a:avLst/>
              </a:prstGeom>
              <a:noFill/>
              <a:ln>
                <a:noFill/>
              </a:ln>
            </p:spPr>
          </p:pic>
          <p:pic>
            <p:nvPicPr>
              <p:cNvPr id="1208" name="Google Shape;1208;p144"/>
              <p:cNvPicPr preferRelativeResize="0"/>
              <p:nvPr/>
            </p:nvPicPr>
            <p:blipFill>
              <a:blip r:embed="rId7">
                <a:alphaModFix/>
              </a:blip>
              <a:stretch>
                <a:fillRect/>
              </a:stretch>
            </p:blipFill>
            <p:spPr>
              <a:xfrm rot="7470336">
                <a:off x="5164693" y="3126868"/>
                <a:ext cx="245052" cy="438379"/>
              </a:xfrm>
              <a:prstGeom prst="rect">
                <a:avLst/>
              </a:prstGeom>
              <a:noFill/>
              <a:ln>
                <a:noFill/>
              </a:ln>
            </p:spPr>
          </p:pic>
        </p:grpSp>
        <p:pic>
          <p:nvPicPr>
            <p:cNvPr id="1209" name="Google Shape;1209;p144"/>
            <p:cNvPicPr preferRelativeResize="0"/>
            <p:nvPr/>
          </p:nvPicPr>
          <p:blipFill>
            <a:blip r:embed="rId8">
              <a:alphaModFix/>
            </a:blip>
            <a:stretch>
              <a:fillRect/>
            </a:stretch>
          </p:blipFill>
          <p:spPr>
            <a:xfrm>
              <a:off x="4249750" y="3668875"/>
              <a:ext cx="644500" cy="177050"/>
            </a:xfrm>
            <a:prstGeom prst="rect">
              <a:avLst/>
            </a:prstGeom>
            <a:noFill/>
            <a:ln>
              <a:noFill/>
            </a:ln>
          </p:spPr>
        </p:pic>
        <p:pic>
          <p:nvPicPr>
            <p:cNvPr id="1210" name="Google Shape;1210;p144"/>
            <p:cNvPicPr preferRelativeResize="0"/>
            <p:nvPr/>
          </p:nvPicPr>
          <p:blipFill>
            <a:blip r:embed="rId9">
              <a:alphaModFix/>
            </a:blip>
            <a:stretch>
              <a:fillRect/>
            </a:stretch>
          </p:blipFill>
          <p:spPr>
            <a:xfrm>
              <a:off x="5718400" y="4024152"/>
              <a:ext cx="644500" cy="170098"/>
            </a:xfrm>
            <a:prstGeom prst="rect">
              <a:avLst/>
            </a:prstGeom>
            <a:noFill/>
            <a:ln>
              <a:noFill/>
            </a:ln>
          </p:spPr>
        </p:pic>
        <p:sp>
          <p:nvSpPr>
            <p:cNvPr id="1211" name="Google Shape;1211;p144"/>
            <p:cNvSpPr/>
            <p:nvPr/>
          </p:nvSpPr>
          <p:spPr>
            <a:xfrm>
              <a:off x="4497244" y="3433350"/>
              <a:ext cx="146825" cy="239025"/>
            </a:xfrm>
            <a:custGeom>
              <a:avLst/>
              <a:gdLst/>
              <a:ahLst/>
              <a:cxnLst/>
              <a:rect l="l" t="t" r="r" b="b"/>
              <a:pathLst>
                <a:path w="5873" h="9561" extrusionOk="0">
                  <a:moveTo>
                    <a:pt x="5829" y="0"/>
                  </a:moveTo>
                  <a:cubicBezTo>
                    <a:pt x="6182" y="2116"/>
                    <a:pt x="1641" y="1639"/>
                    <a:pt x="324" y="3332"/>
                  </a:cubicBezTo>
                  <a:cubicBezTo>
                    <a:pt x="-1136" y="5209"/>
                    <a:pt x="3051" y="7305"/>
                    <a:pt x="3801" y="9561"/>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sp>
          <p:nvSpPr>
            <p:cNvPr id="1212" name="Google Shape;1212;p144"/>
            <p:cNvSpPr/>
            <p:nvPr/>
          </p:nvSpPr>
          <p:spPr>
            <a:xfrm>
              <a:off x="5930616" y="3813625"/>
              <a:ext cx="110325" cy="206425"/>
            </a:xfrm>
            <a:custGeom>
              <a:avLst/>
              <a:gdLst/>
              <a:ahLst/>
              <a:cxnLst/>
              <a:rect l="l" t="t" r="r" b="b"/>
              <a:pathLst>
                <a:path w="4413" h="8257" extrusionOk="0">
                  <a:moveTo>
                    <a:pt x="791" y="0"/>
                  </a:moveTo>
                  <a:cubicBezTo>
                    <a:pt x="1062" y="1626"/>
                    <a:pt x="-728" y="3685"/>
                    <a:pt x="357" y="4925"/>
                  </a:cubicBezTo>
                  <a:cubicBezTo>
                    <a:pt x="1509" y="6242"/>
                    <a:pt x="4413" y="6507"/>
                    <a:pt x="4413" y="8257"/>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grpSp>
      <p:sp>
        <p:nvSpPr>
          <p:cNvPr id="1213" name="Google Shape;1213;p144"/>
          <p:cNvSpPr/>
          <p:nvPr/>
        </p:nvSpPr>
        <p:spPr>
          <a:xfrm>
            <a:off x="4249750" y="1494075"/>
            <a:ext cx="2113200" cy="2883600"/>
          </a:xfrm>
          <a:prstGeom prst="roundRect">
            <a:avLst>
              <a:gd name="adj" fmla="val 871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4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「答え」をパートナーに送るためのヒント</a:t>
            </a:r>
            <a:endParaRPr/>
          </a:p>
        </p:txBody>
      </p:sp>
      <p:pic>
        <p:nvPicPr>
          <p:cNvPr id="1219" name="Google Shape;1219;p145"/>
          <p:cNvPicPr preferRelativeResize="0"/>
          <p:nvPr/>
        </p:nvPicPr>
        <p:blipFill>
          <a:blip r:embed="rId3">
            <a:alphaModFix/>
          </a:blip>
          <a:stretch>
            <a:fillRect/>
          </a:stretch>
        </p:blipFill>
        <p:spPr>
          <a:xfrm>
            <a:off x="395226" y="1746081"/>
            <a:ext cx="2588175" cy="2348150"/>
          </a:xfrm>
          <a:prstGeom prst="rect">
            <a:avLst/>
          </a:prstGeom>
          <a:noFill/>
          <a:ln>
            <a:noFill/>
          </a:ln>
        </p:spPr>
      </p:pic>
      <p:sp>
        <p:nvSpPr>
          <p:cNvPr id="1220" name="Google Shape;1220;p145"/>
          <p:cNvSpPr txBox="1"/>
          <p:nvPr/>
        </p:nvSpPr>
        <p:spPr>
          <a:xfrm>
            <a:off x="3082300" y="1817150"/>
            <a:ext cx="5699700" cy="453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FF9900"/>
              </a:buClr>
              <a:buSzPts val="2000"/>
              <a:buFont typeface="HiraKakuPro-W3"/>
              <a:buChar char="●"/>
            </a:pPr>
            <a:r>
              <a:rPr lang="ja" sz="2000">
                <a:latin typeface="HiraKakuPro-W3"/>
                <a:ea typeface="HiraKakuPro-W3"/>
                <a:cs typeface="HiraKakuPro-W3"/>
                <a:sym typeface="HiraKakuPro-W3"/>
              </a:rPr>
              <a:t>通信を行うのに必要（送信/受信どちらも）</a:t>
            </a:r>
            <a:endParaRPr sz="2000">
              <a:latin typeface="HiraKakuPro-W3"/>
              <a:ea typeface="HiraKakuPro-W3"/>
              <a:cs typeface="HiraKakuPro-W3"/>
              <a:sym typeface="HiraKakuPro-W3"/>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4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「答え」をパートナーに送るためのヒント</a:t>
            </a:r>
            <a:endParaRPr/>
          </a:p>
        </p:txBody>
      </p:sp>
      <p:pic>
        <p:nvPicPr>
          <p:cNvPr id="1226" name="Google Shape;1226;p146"/>
          <p:cNvPicPr preferRelativeResize="0"/>
          <p:nvPr/>
        </p:nvPicPr>
        <p:blipFill>
          <a:blip r:embed="rId3">
            <a:alphaModFix/>
          </a:blip>
          <a:stretch>
            <a:fillRect/>
          </a:stretch>
        </p:blipFill>
        <p:spPr>
          <a:xfrm>
            <a:off x="5700725" y="2169475"/>
            <a:ext cx="2862249" cy="1522250"/>
          </a:xfrm>
          <a:prstGeom prst="rect">
            <a:avLst/>
          </a:prstGeom>
          <a:noFill/>
          <a:ln>
            <a:noFill/>
          </a:ln>
        </p:spPr>
      </p:pic>
      <p:sp>
        <p:nvSpPr>
          <p:cNvPr id="1227" name="Google Shape;1227;p146"/>
          <p:cNvSpPr txBox="1"/>
          <p:nvPr/>
        </p:nvSpPr>
        <p:spPr>
          <a:xfrm>
            <a:off x="333375" y="1808488"/>
            <a:ext cx="3698100" cy="453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FF9900"/>
              </a:buClr>
              <a:buSzPts val="2000"/>
              <a:buFont typeface="HiraKakuPro-W3"/>
              <a:buChar char="●"/>
            </a:pPr>
            <a:r>
              <a:rPr lang="ja" sz="2000">
                <a:latin typeface="HiraKakuPro-W3"/>
                <a:ea typeface="HiraKakuPro-W3"/>
                <a:cs typeface="HiraKakuPro-W3"/>
                <a:sym typeface="HiraKakuPro-W3"/>
              </a:rPr>
              <a:t>質問して答えを送る</a:t>
            </a:r>
            <a:endParaRPr sz="2000">
              <a:latin typeface="HiraKakuPro-W3"/>
              <a:ea typeface="HiraKakuPro-W3"/>
              <a:cs typeface="HiraKakuPro-W3"/>
              <a:sym typeface="HiraKakuPro-W3"/>
            </a:endParaRPr>
          </a:p>
        </p:txBody>
      </p:sp>
      <p:sp>
        <p:nvSpPr>
          <p:cNvPr id="1228" name="Google Shape;1228;p146"/>
          <p:cNvSpPr txBox="1"/>
          <p:nvPr/>
        </p:nvSpPr>
        <p:spPr>
          <a:xfrm>
            <a:off x="5552600" y="1737413"/>
            <a:ext cx="2862300" cy="453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FF9900"/>
              </a:buClr>
              <a:buSzPts val="2000"/>
              <a:buFont typeface="HiraKakuPro-W3"/>
              <a:buChar char="●"/>
            </a:pPr>
            <a:r>
              <a:rPr lang="ja" sz="2000">
                <a:latin typeface="HiraKakuPro-W3"/>
                <a:ea typeface="HiraKakuPro-W3"/>
                <a:cs typeface="HiraKakuPro-W3"/>
                <a:sym typeface="HiraKakuPro-W3"/>
              </a:rPr>
              <a:t>答えを受け取る</a:t>
            </a:r>
            <a:endParaRPr sz="2000">
              <a:latin typeface="HiraKakuPro-W3"/>
              <a:ea typeface="HiraKakuPro-W3"/>
              <a:cs typeface="HiraKakuPro-W3"/>
              <a:sym typeface="HiraKakuPro-W3"/>
            </a:endParaRPr>
          </a:p>
        </p:txBody>
      </p:sp>
      <p:sp>
        <p:nvSpPr>
          <p:cNvPr id="1229" name="Google Shape;1229;p146"/>
          <p:cNvSpPr/>
          <p:nvPr/>
        </p:nvSpPr>
        <p:spPr>
          <a:xfrm>
            <a:off x="4236400" y="2603250"/>
            <a:ext cx="878100" cy="376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6"/>
          <p:cNvSpPr txBox="1"/>
          <p:nvPr/>
        </p:nvSpPr>
        <p:spPr>
          <a:xfrm>
            <a:off x="3194200" y="2942625"/>
            <a:ext cx="29625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200">
                <a:latin typeface="HiraKakuPro-W3"/>
                <a:ea typeface="HiraKakuPro-W3"/>
                <a:cs typeface="HiraKakuPro-W3"/>
                <a:sym typeface="HiraKakuPro-W3"/>
              </a:rPr>
              <a:t>変数dataとして情報を送る</a:t>
            </a:r>
            <a:endParaRPr sz="1200">
              <a:latin typeface="HiraKakuPro-W3"/>
              <a:ea typeface="HiraKakuPro-W3"/>
              <a:cs typeface="HiraKakuPro-W3"/>
              <a:sym typeface="HiraKakuPro-W3"/>
            </a:endParaRPr>
          </a:p>
        </p:txBody>
      </p:sp>
      <p:pic>
        <p:nvPicPr>
          <p:cNvPr id="1231" name="Google Shape;1231;p146"/>
          <p:cNvPicPr preferRelativeResize="0"/>
          <p:nvPr/>
        </p:nvPicPr>
        <p:blipFill>
          <a:blip r:embed="rId4">
            <a:alphaModFix/>
          </a:blip>
          <a:stretch>
            <a:fillRect/>
          </a:stretch>
        </p:blipFill>
        <p:spPr>
          <a:xfrm>
            <a:off x="599925" y="2505422"/>
            <a:ext cx="2962500" cy="1010653"/>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pic>
        <p:nvPicPr>
          <p:cNvPr id="1236" name="Google Shape;1236;p147"/>
          <p:cNvPicPr preferRelativeResize="0"/>
          <p:nvPr/>
        </p:nvPicPr>
        <p:blipFill rotWithShape="1">
          <a:blip r:embed="rId3">
            <a:alphaModFix/>
          </a:blip>
          <a:srcRect t="9449" b="5109"/>
          <a:stretch/>
        </p:blipFill>
        <p:spPr>
          <a:xfrm>
            <a:off x="713050" y="154250"/>
            <a:ext cx="8064299" cy="4834993"/>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pic>
        <p:nvPicPr>
          <p:cNvPr id="1241" name="Google Shape;1241;p148"/>
          <p:cNvPicPr preferRelativeResize="0"/>
          <p:nvPr/>
        </p:nvPicPr>
        <p:blipFill>
          <a:blip r:embed="rId3">
            <a:alphaModFix/>
          </a:blip>
          <a:stretch>
            <a:fillRect/>
          </a:stretch>
        </p:blipFill>
        <p:spPr>
          <a:xfrm>
            <a:off x="7090475" y="3673550"/>
            <a:ext cx="1568600" cy="774625"/>
          </a:xfrm>
          <a:prstGeom prst="rect">
            <a:avLst/>
          </a:prstGeom>
          <a:noFill/>
          <a:ln>
            <a:noFill/>
          </a:ln>
        </p:spPr>
      </p:pic>
      <p:sp>
        <p:nvSpPr>
          <p:cNvPr id="1242" name="Google Shape;1242;p148"/>
          <p:cNvSpPr/>
          <p:nvPr/>
        </p:nvSpPr>
        <p:spPr>
          <a:xfrm>
            <a:off x="3009025" y="974150"/>
            <a:ext cx="3918300" cy="3290400"/>
          </a:xfrm>
          <a:prstGeom prst="wedgeRoundRectCallout">
            <a:avLst>
              <a:gd name="adj1" fmla="val 61877"/>
              <a:gd name="adj2" fmla="val 40133"/>
              <a:gd name="adj3" fmla="val 0"/>
            </a:avLst>
          </a:pr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3" name="Google Shape;1243;p148"/>
          <p:cNvPicPr preferRelativeResize="0"/>
          <p:nvPr/>
        </p:nvPicPr>
        <p:blipFill rotWithShape="1">
          <a:blip r:embed="rId4">
            <a:alphaModFix/>
          </a:blip>
          <a:srcRect t="5657" b="5247"/>
          <a:stretch/>
        </p:blipFill>
        <p:spPr>
          <a:xfrm>
            <a:off x="651375" y="346375"/>
            <a:ext cx="1903575" cy="4242950"/>
          </a:xfrm>
          <a:prstGeom prst="rect">
            <a:avLst/>
          </a:prstGeom>
          <a:noFill/>
          <a:ln>
            <a:noFill/>
          </a:ln>
        </p:spPr>
      </p:pic>
      <p:sp>
        <p:nvSpPr>
          <p:cNvPr id="1244" name="Google Shape;1244;p148"/>
          <p:cNvSpPr txBox="1"/>
          <p:nvPr/>
        </p:nvSpPr>
        <p:spPr>
          <a:xfrm>
            <a:off x="3938425" y="258725"/>
            <a:ext cx="2059500" cy="37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2000" b="1">
                <a:solidFill>
                  <a:srgbClr val="666666"/>
                </a:solidFill>
                <a:latin typeface="HiraKakuPro-W3"/>
                <a:ea typeface="HiraKakuPro-W3"/>
                <a:cs typeface="HiraKakuPro-W3"/>
                <a:sym typeface="HiraKakuPro-W3"/>
              </a:rPr>
              <a:t>送信側の人</a:t>
            </a:r>
            <a:endParaRPr sz="2000" b="1">
              <a:solidFill>
                <a:srgbClr val="666666"/>
              </a:solidFill>
              <a:latin typeface="HiraKakuPro-W3"/>
              <a:ea typeface="HiraKakuPro-W3"/>
              <a:cs typeface="HiraKakuPro-W3"/>
              <a:sym typeface="HiraKakuPro-W3"/>
            </a:endParaRPr>
          </a:p>
        </p:txBody>
      </p:sp>
      <p:pic>
        <p:nvPicPr>
          <p:cNvPr id="1245" name="Google Shape;1245;p148"/>
          <p:cNvPicPr preferRelativeResize="0"/>
          <p:nvPr/>
        </p:nvPicPr>
        <p:blipFill>
          <a:blip r:embed="rId5">
            <a:alphaModFix/>
          </a:blip>
          <a:stretch>
            <a:fillRect/>
          </a:stretch>
        </p:blipFill>
        <p:spPr>
          <a:xfrm>
            <a:off x="3391125" y="1136075"/>
            <a:ext cx="3154100" cy="296655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pic>
        <p:nvPicPr>
          <p:cNvPr id="1250" name="Google Shape;1250;p149"/>
          <p:cNvPicPr preferRelativeResize="0"/>
          <p:nvPr/>
        </p:nvPicPr>
        <p:blipFill rotWithShape="1">
          <a:blip r:embed="rId3">
            <a:alphaModFix/>
          </a:blip>
          <a:srcRect t="5568" b="5621"/>
          <a:stretch/>
        </p:blipFill>
        <p:spPr>
          <a:xfrm>
            <a:off x="358050" y="388600"/>
            <a:ext cx="3765850" cy="4539451"/>
          </a:xfrm>
          <a:prstGeom prst="rect">
            <a:avLst/>
          </a:prstGeom>
          <a:noFill/>
          <a:ln>
            <a:noFill/>
          </a:ln>
        </p:spPr>
      </p:pic>
      <p:pic>
        <p:nvPicPr>
          <p:cNvPr id="1251" name="Google Shape;1251;p149"/>
          <p:cNvPicPr preferRelativeResize="0"/>
          <p:nvPr/>
        </p:nvPicPr>
        <p:blipFill>
          <a:blip r:embed="rId4">
            <a:alphaModFix/>
          </a:blip>
          <a:stretch>
            <a:fillRect/>
          </a:stretch>
        </p:blipFill>
        <p:spPr>
          <a:xfrm>
            <a:off x="7090475" y="3673550"/>
            <a:ext cx="1568600" cy="774625"/>
          </a:xfrm>
          <a:prstGeom prst="rect">
            <a:avLst/>
          </a:prstGeom>
          <a:noFill/>
          <a:ln>
            <a:noFill/>
          </a:ln>
        </p:spPr>
      </p:pic>
      <p:grpSp>
        <p:nvGrpSpPr>
          <p:cNvPr id="1252" name="Google Shape;1252;p149"/>
          <p:cNvGrpSpPr/>
          <p:nvPr/>
        </p:nvGrpSpPr>
        <p:grpSpPr>
          <a:xfrm>
            <a:off x="3994000" y="963300"/>
            <a:ext cx="5065500" cy="2348700"/>
            <a:chOff x="4015650" y="898375"/>
            <a:chExt cx="5065500" cy="2348700"/>
          </a:xfrm>
        </p:grpSpPr>
        <p:sp>
          <p:nvSpPr>
            <p:cNvPr id="1253" name="Google Shape;1253;p149"/>
            <p:cNvSpPr/>
            <p:nvPr/>
          </p:nvSpPr>
          <p:spPr>
            <a:xfrm>
              <a:off x="4015650" y="898375"/>
              <a:ext cx="5065500" cy="2348700"/>
            </a:xfrm>
            <a:prstGeom prst="wedgeRoundRectCallout">
              <a:avLst>
                <a:gd name="adj1" fmla="val 28633"/>
                <a:gd name="adj2" fmla="val 69819"/>
                <a:gd name="adj3" fmla="val 0"/>
              </a:avLst>
            </a:pr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4" name="Google Shape;1254;p149"/>
            <p:cNvPicPr preferRelativeResize="0"/>
            <p:nvPr/>
          </p:nvPicPr>
          <p:blipFill>
            <a:blip r:embed="rId5">
              <a:alphaModFix/>
            </a:blip>
            <a:stretch>
              <a:fillRect/>
            </a:stretch>
          </p:blipFill>
          <p:spPr>
            <a:xfrm>
              <a:off x="4190750" y="1091388"/>
              <a:ext cx="4715299" cy="1822028"/>
            </a:xfrm>
            <a:prstGeom prst="rect">
              <a:avLst/>
            </a:prstGeom>
            <a:noFill/>
            <a:ln>
              <a:noFill/>
            </a:ln>
          </p:spPr>
        </p:pic>
      </p:grpSp>
      <p:sp>
        <p:nvSpPr>
          <p:cNvPr id="1255" name="Google Shape;1255;p149"/>
          <p:cNvSpPr txBox="1"/>
          <p:nvPr/>
        </p:nvSpPr>
        <p:spPr>
          <a:xfrm>
            <a:off x="3938425" y="258725"/>
            <a:ext cx="2059500" cy="37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2000" b="1">
                <a:solidFill>
                  <a:srgbClr val="666666"/>
                </a:solidFill>
                <a:latin typeface="HiraKakuPro-W3"/>
                <a:ea typeface="HiraKakuPro-W3"/>
                <a:cs typeface="HiraKakuPro-W3"/>
                <a:sym typeface="HiraKakuPro-W3"/>
              </a:rPr>
              <a:t>受信側の人</a:t>
            </a:r>
            <a:endParaRPr sz="2000" b="1">
              <a:solidFill>
                <a:srgbClr val="666666"/>
              </a:solidFill>
              <a:latin typeface="HiraKakuPro-W3"/>
              <a:ea typeface="HiraKakuPro-W3"/>
              <a:cs typeface="HiraKakuPro-W3"/>
              <a:sym typeface="HiraKakuPro-W3"/>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15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メイン（ネコ）のプログラム（</a:t>
            </a:r>
            <a:r>
              <a:rPr lang="ja" u="sng">
                <a:solidFill>
                  <a:schemeClr val="hlink"/>
                </a:solidFill>
                <a:hlinkClick r:id="rId3"/>
              </a:rPr>
              <a:t>3個Ver完成</a:t>
            </a:r>
            <a:r>
              <a:rPr lang="ja"/>
              <a:t>）</a:t>
            </a:r>
            <a:endParaRPr/>
          </a:p>
        </p:txBody>
      </p:sp>
      <p:pic>
        <p:nvPicPr>
          <p:cNvPr id="1261" name="Google Shape;1261;p150"/>
          <p:cNvPicPr preferRelativeResize="0"/>
          <p:nvPr/>
        </p:nvPicPr>
        <p:blipFill>
          <a:blip r:embed="rId4">
            <a:alphaModFix/>
          </a:blip>
          <a:stretch>
            <a:fillRect/>
          </a:stretch>
        </p:blipFill>
        <p:spPr>
          <a:xfrm>
            <a:off x="3906223" y="1281519"/>
            <a:ext cx="4208019" cy="3647605"/>
          </a:xfrm>
          <a:prstGeom prst="rect">
            <a:avLst/>
          </a:prstGeom>
          <a:noFill/>
          <a:ln>
            <a:noFill/>
          </a:ln>
        </p:spPr>
      </p:pic>
      <p:pic>
        <p:nvPicPr>
          <p:cNvPr id="1262" name="Google Shape;1262;p150"/>
          <p:cNvPicPr preferRelativeResize="0"/>
          <p:nvPr/>
        </p:nvPicPr>
        <p:blipFill>
          <a:blip r:embed="rId5">
            <a:alphaModFix/>
          </a:blip>
          <a:stretch>
            <a:fillRect/>
          </a:stretch>
        </p:blipFill>
        <p:spPr>
          <a:xfrm>
            <a:off x="790575" y="1335901"/>
            <a:ext cx="2818225" cy="3433300"/>
          </a:xfrm>
          <a:prstGeom prst="rect">
            <a:avLst/>
          </a:prstGeom>
          <a:noFill/>
          <a:ln>
            <a:noFill/>
          </a:ln>
        </p:spPr>
      </p:pic>
      <p:sp>
        <p:nvSpPr>
          <p:cNvPr id="1263" name="Google Shape;1263;p150"/>
          <p:cNvSpPr txBox="1"/>
          <p:nvPr/>
        </p:nvSpPr>
        <p:spPr>
          <a:xfrm>
            <a:off x="333375" y="1191100"/>
            <a:ext cx="9876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200">
                <a:solidFill>
                  <a:srgbClr val="666666"/>
                </a:solidFill>
                <a:latin typeface="HiraKakuPro-W3"/>
                <a:ea typeface="HiraKakuPro-W3"/>
                <a:cs typeface="HiraKakuPro-W3"/>
                <a:sym typeface="HiraKakuPro-W3"/>
              </a:rPr>
              <a:t>送信側</a:t>
            </a:r>
            <a:endParaRPr sz="1200">
              <a:solidFill>
                <a:srgbClr val="666666"/>
              </a:solidFill>
              <a:latin typeface="HiraKakuPro-W3"/>
              <a:ea typeface="HiraKakuPro-W3"/>
              <a:cs typeface="HiraKakuPro-W3"/>
              <a:sym typeface="HiraKakuPro-W3"/>
            </a:endParaRPr>
          </a:p>
        </p:txBody>
      </p:sp>
      <p:sp>
        <p:nvSpPr>
          <p:cNvPr id="1264" name="Google Shape;1264;p150"/>
          <p:cNvSpPr txBox="1"/>
          <p:nvPr/>
        </p:nvSpPr>
        <p:spPr>
          <a:xfrm>
            <a:off x="3381525" y="1191100"/>
            <a:ext cx="9876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200">
                <a:solidFill>
                  <a:srgbClr val="666666"/>
                </a:solidFill>
                <a:latin typeface="HiraKakuPro-W3"/>
                <a:ea typeface="HiraKakuPro-W3"/>
                <a:cs typeface="HiraKakuPro-W3"/>
                <a:sym typeface="HiraKakuPro-W3"/>
              </a:rPr>
              <a:t>受信側</a:t>
            </a:r>
            <a:endParaRPr sz="1200">
              <a:solidFill>
                <a:srgbClr val="666666"/>
              </a:solidFill>
              <a:latin typeface="HiraKakuPro-W3"/>
              <a:ea typeface="HiraKakuPro-W3"/>
              <a:cs typeface="HiraKakuPro-W3"/>
              <a:sym typeface="HiraKakuPro-W3"/>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5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今回のプログラムは....</a:t>
            </a:r>
            <a:endParaRPr/>
          </a:p>
        </p:txBody>
      </p:sp>
      <p:grpSp>
        <p:nvGrpSpPr>
          <p:cNvPr id="1270" name="Google Shape;1270;p151"/>
          <p:cNvGrpSpPr/>
          <p:nvPr/>
        </p:nvGrpSpPr>
        <p:grpSpPr>
          <a:xfrm>
            <a:off x="571900" y="1712975"/>
            <a:ext cx="1072200" cy="1808751"/>
            <a:chOff x="644325" y="1847400"/>
            <a:chExt cx="1072200" cy="1808751"/>
          </a:xfrm>
        </p:grpSpPr>
        <p:sp>
          <p:nvSpPr>
            <p:cNvPr id="1271" name="Google Shape;1271;p151"/>
            <p:cNvSpPr/>
            <p:nvPr/>
          </p:nvSpPr>
          <p:spPr>
            <a:xfrm>
              <a:off x="644325" y="1847400"/>
              <a:ext cx="10722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a:solidFill>
                    <a:schemeClr val="dk1"/>
                  </a:solidFill>
                  <a:latin typeface="HiraKakuPro-W3"/>
                  <a:ea typeface="HiraKakuPro-W3"/>
                  <a:cs typeface="HiraKakuPro-W3"/>
                  <a:sym typeface="HiraKakuPro-W3"/>
                </a:rPr>
                <a:t>絵を描く</a:t>
              </a:r>
              <a:endParaRPr/>
            </a:p>
          </p:txBody>
        </p:sp>
        <p:pic>
          <p:nvPicPr>
            <p:cNvPr id="1272" name="Google Shape;1272;p151"/>
            <p:cNvPicPr preferRelativeResize="0"/>
            <p:nvPr/>
          </p:nvPicPr>
          <p:blipFill>
            <a:blip r:embed="rId3">
              <a:alphaModFix/>
            </a:blip>
            <a:stretch>
              <a:fillRect/>
            </a:stretch>
          </p:blipFill>
          <p:spPr>
            <a:xfrm>
              <a:off x="788751" y="2484825"/>
              <a:ext cx="783326" cy="1171326"/>
            </a:xfrm>
            <a:prstGeom prst="rect">
              <a:avLst/>
            </a:prstGeom>
            <a:noFill/>
            <a:ln>
              <a:noFill/>
            </a:ln>
          </p:spPr>
        </p:pic>
      </p:grpSp>
      <p:grpSp>
        <p:nvGrpSpPr>
          <p:cNvPr id="1273" name="Google Shape;1273;p151"/>
          <p:cNvGrpSpPr/>
          <p:nvPr/>
        </p:nvGrpSpPr>
        <p:grpSpPr>
          <a:xfrm>
            <a:off x="2434563" y="1724000"/>
            <a:ext cx="1238700" cy="1786699"/>
            <a:chOff x="2434588" y="1847400"/>
            <a:chExt cx="1238700" cy="1786699"/>
          </a:xfrm>
        </p:grpSpPr>
        <p:sp>
          <p:nvSpPr>
            <p:cNvPr id="1274" name="Google Shape;1274;p151"/>
            <p:cNvSpPr/>
            <p:nvPr/>
          </p:nvSpPr>
          <p:spPr>
            <a:xfrm>
              <a:off x="2434588"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1/0に直す</a:t>
              </a:r>
              <a:endParaRPr>
                <a:solidFill>
                  <a:schemeClr val="dk1"/>
                </a:solidFill>
                <a:latin typeface="HiraKakuPro-W3"/>
                <a:ea typeface="HiraKakuPro-W3"/>
                <a:cs typeface="HiraKakuPro-W3"/>
                <a:sym typeface="HiraKakuPro-W3"/>
              </a:endParaRPr>
            </a:p>
          </p:txBody>
        </p:sp>
        <p:pic>
          <p:nvPicPr>
            <p:cNvPr id="1275" name="Google Shape;1275;p151"/>
            <p:cNvPicPr preferRelativeResize="0"/>
            <p:nvPr/>
          </p:nvPicPr>
          <p:blipFill>
            <a:blip r:embed="rId4">
              <a:alphaModFix/>
            </a:blip>
            <a:stretch>
              <a:fillRect/>
            </a:stretch>
          </p:blipFill>
          <p:spPr>
            <a:xfrm>
              <a:off x="2434588" y="2506868"/>
              <a:ext cx="1238700" cy="1127232"/>
            </a:xfrm>
            <a:prstGeom prst="rect">
              <a:avLst/>
            </a:prstGeom>
            <a:noFill/>
            <a:ln>
              <a:noFill/>
            </a:ln>
          </p:spPr>
        </p:pic>
      </p:grpSp>
      <p:grpSp>
        <p:nvGrpSpPr>
          <p:cNvPr id="1276" name="Google Shape;1276;p151"/>
          <p:cNvGrpSpPr/>
          <p:nvPr/>
        </p:nvGrpSpPr>
        <p:grpSpPr>
          <a:xfrm>
            <a:off x="6911875" y="1712975"/>
            <a:ext cx="1593000" cy="1955899"/>
            <a:chOff x="6911875" y="1847400"/>
            <a:chExt cx="1593000" cy="1955899"/>
          </a:xfrm>
        </p:grpSpPr>
        <p:sp>
          <p:nvSpPr>
            <p:cNvPr id="1277" name="Google Shape;1277;p151"/>
            <p:cNvSpPr/>
            <p:nvPr/>
          </p:nvSpPr>
          <p:spPr>
            <a:xfrm>
              <a:off x="6911875" y="1847400"/>
              <a:ext cx="15930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1/0を絵に直す</a:t>
              </a:r>
              <a:endParaRPr>
                <a:solidFill>
                  <a:schemeClr val="dk1"/>
                </a:solidFill>
                <a:latin typeface="HiraKakuPro-W3"/>
                <a:ea typeface="HiraKakuPro-W3"/>
                <a:cs typeface="HiraKakuPro-W3"/>
                <a:sym typeface="HiraKakuPro-W3"/>
              </a:endParaRPr>
            </a:p>
          </p:txBody>
        </p:sp>
        <p:pic>
          <p:nvPicPr>
            <p:cNvPr id="1278" name="Google Shape;1278;p151"/>
            <p:cNvPicPr preferRelativeResize="0"/>
            <p:nvPr/>
          </p:nvPicPr>
          <p:blipFill rotWithShape="1">
            <a:blip r:embed="rId5">
              <a:alphaModFix/>
            </a:blip>
            <a:srcRect l="17704" t="12426" r="16721" b="15786"/>
            <a:stretch/>
          </p:blipFill>
          <p:spPr>
            <a:xfrm>
              <a:off x="7099800" y="2534725"/>
              <a:ext cx="1158774" cy="1268574"/>
            </a:xfrm>
            <a:prstGeom prst="rect">
              <a:avLst/>
            </a:prstGeom>
            <a:noFill/>
            <a:ln>
              <a:noFill/>
            </a:ln>
          </p:spPr>
        </p:pic>
      </p:grpSp>
      <p:sp>
        <p:nvSpPr>
          <p:cNvPr id="1279" name="Google Shape;1279;p151"/>
          <p:cNvSpPr/>
          <p:nvPr/>
        </p:nvSpPr>
        <p:spPr>
          <a:xfrm>
            <a:off x="1898038" y="273435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51"/>
          <p:cNvSpPr/>
          <p:nvPr/>
        </p:nvSpPr>
        <p:spPr>
          <a:xfrm>
            <a:off x="3897738"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51"/>
          <p:cNvSpPr/>
          <p:nvPr/>
        </p:nvSpPr>
        <p:spPr>
          <a:xfrm>
            <a:off x="6452600"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51"/>
          <p:cNvGrpSpPr/>
          <p:nvPr/>
        </p:nvGrpSpPr>
        <p:grpSpPr>
          <a:xfrm>
            <a:off x="4249750" y="1712975"/>
            <a:ext cx="2113150" cy="2481275"/>
            <a:chOff x="4249750" y="1712975"/>
            <a:chExt cx="2113150" cy="2481275"/>
          </a:xfrm>
        </p:grpSpPr>
        <p:grpSp>
          <p:nvGrpSpPr>
            <p:cNvPr id="1283" name="Google Shape;1283;p151"/>
            <p:cNvGrpSpPr/>
            <p:nvPr/>
          </p:nvGrpSpPr>
          <p:grpSpPr>
            <a:xfrm>
              <a:off x="4309210" y="1712975"/>
              <a:ext cx="1966750" cy="2100775"/>
              <a:chOff x="4303848" y="1847400"/>
              <a:chExt cx="1966750" cy="2100775"/>
            </a:xfrm>
          </p:grpSpPr>
          <p:sp>
            <p:nvSpPr>
              <p:cNvPr id="1284" name="Google Shape;1284;p151"/>
              <p:cNvSpPr/>
              <p:nvPr/>
            </p:nvSpPr>
            <p:spPr>
              <a:xfrm>
                <a:off x="4716713"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送る</a:t>
                </a:r>
                <a:endParaRPr>
                  <a:solidFill>
                    <a:schemeClr val="dk1"/>
                  </a:solidFill>
                  <a:latin typeface="HiraKakuPro-W3"/>
                  <a:ea typeface="HiraKakuPro-W3"/>
                  <a:cs typeface="HiraKakuPro-W3"/>
                  <a:sym typeface="HiraKakuPro-W3"/>
                </a:endParaRPr>
              </a:p>
            </p:txBody>
          </p:sp>
          <p:pic>
            <p:nvPicPr>
              <p:cNvPr id="1285" name="Google Shape;1285;p151"/>
              <p:cNvPicPr preferRelativeResize="0"/>
              <p:nvPr/>
            </p:nvPicPr>
            <p:blipFill>
              <a:blip r:embed="rId6">
                <a:alphaModFix/>
              </a:blip>
              <a:stretch>
                <a:fillRect/>
              </a:stretch>
            </p:blipFill>
            <p:spPr>
              <a:xfrm>
                <a:off x="4303848" y="2680400"/>
                <a:ext cx="668100" cy="890800"/>
              </a:xfrm>
              <a:prstGeom prst="rect">
                <a:avLst/>
              </a:prstGeom>
              <a:noFill/>
              <a:ln>
                <a:noFill/>
              </a:ln>
            </p:spPr>
          </p:pic>
          <p:pic>
            <p:nvPicPr>
              <p:cNvPr id="1286" name="Google Shape;1286;p151"/>
              <p:cNvPicPr preferRelativeResize="0"/>
              <p:nvPr/>
            </p:nvPicPr>
            <p:blipFill>
              <a:blip r:embed="rId6">
                <a:alphaModFix/>
              </a:blip>
              <a:stretch>
                <a:fillRect/>
              </a:stretch>
            </p:blipFill>
            <p:spPr>
              <a:xfrm>
                <a:off x="5602498" y="3057375"/>
                <a:ext cx="668100" cy="890800"/>
              </a:xfrm>
              <a:prstGeom prst="rect">
                <a:avLst/>
              </a:prstGeom>
              <a:noFill/>
              <a:ln>
                <a:noFill/>
              </a:ln>
            </p:spPr>
          </p:pic>
          <p:pic>
            <p:nvPicPr>
              <p:cNvPr id="1287" name="Google Shape;1287;p151"/>
              <p:cNvPicPr preferRelativeResize="0"/>
              <p:nvPr/>
            </p:nvPicPr>
            <p:blipFill>
              <a:blip r:embed="rId7">
                <a:alphaModFix/>
              </a:blip>
              <a:stretch>
                <a:fillRect/>
              </a:stretch>
            </p:blipFill>
            <p:spPr>
              <a:xfrm rot="7470336">
                <a:off x="5164693" y="3126868"/>
                <a:ext cx="245052" cy="438379"/>
              </a:xfrm>
              <a:prstGeom prst="rect">
                <a:avLst/>
              </a:prstGeom>
              <a:noFill/>
              <a:ln>
                <a:noFill/>
              </a:ln>
            </p:spPr>
          </p:pic>
        </p:grpSp>
        <p:pic>
          <p:nvPicPr>
            <p:cNvPr id="1288" name="Google Shape;1288;p151"/>
            <p:cNvPicPr preferRelativeResize="0"/>
            <p:nvPr/>
          </p:nvPicPr>
          <p:blipFill>
            <a:blip r:embed="rId8">
              <a:alphaModFix/>
            </a:blip>
            <a:stretch>
              <a:fillRect/>
            </a:stretch>
          </p:blipFill>
          <p:spPr>
            <a:xfrm>
              <a:off x="4249750" y="3668875"/>
              <a:ext cx="644500" cy="177050"/>
            </a:xfrm>
            <a:prstGeom prst="rect">
              <a:avLst/>
            </a:prstGeom>
            <a:noFill/>
            <a:ln>
              <a:noFill/>
            </a:ln>
          </p:spPr>
        </p:pic>
        <p:pic>
          <p:nvPicPr>
            <p:cNvPr id="1289" name="Google Shape;1289;p151"/>
            <p:cNvPicPr preferRelativeResize="0"/>
            <p:nvPr/>
          </p:nvPicPr>
          <p:blipFill>
            <a:blip r:embed="rId9">
              <a:alphaModFix/>
            </a:blip>
            <a:stretch>
              <a:fillRect/>
            </a:stretch>
          </p:blipFill>
          <p:spPr>
            <a:xfrm>
              <a:off x="5718400" y="4024152"/>
              <a:ext cx="644500" cy="170098"/>
            </a:xfrm>
            <a:prstGeom prst="rect">
              <a:avLst/>
            </a:prstGeom>
            <a:noFill/>
            <a:ln>
              <a:noFill/>
            </a:ln>
          </p:spPr>
        </p:pic>
        <p:sp>
          <p:nvSpPr>
            <p:cNvPr id="1290" name="Google Shape;1290;p151"/>
            <p:cNvSpPr/>
            <p:nvPr/>
          </p:nvSpPr>
          <p:spPr>
            <a:xfrm>
              <a:off x="4497244" y="3433350"/>
              <a:ext cx="146825" cy="239025"/>
            </a:xfrm>
            <a:custGeom>
              <a:avLst/>
              <a:gdLst/>
              <a:ahLst/>
              <a:cxnLst/>
              <a:rect l="l" t="t" r="r" b="b"/>
              <a:pathLst>
                <a:path w="5873" h="9561" extrusionOk="0">
                  <a:moveTo>
                    <a:pt x="5829" y="0"/>
                  </a:moveTo>
                  <a:cubicBezTo>
                    <a:pt x="6182" y="2116"/>
                    <a:pt x="1641" y="1639"/>
                    <a:pt x="324" y="3332"/>
                  </a:cubicBezTo>
                  <a:cubicBezTo>
                    <a:pt x="-1136" y="5209"/>
                    <a:pt x="3051" y="7305"/>
                    <a:pt x="3801" y="9561"/>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sp>
          <p:nvSpPr>
            <p:cNvPr id="1291" name="Google Shape;1291;p151"/>
            <p:cNvSpPr/>
            <p:nvPr/>
          </p:nvSpPr>
          <p:spPr>
            <a:xfrm>
              <a:off x="5930616" y="3813625"/>
              <a:ext cx="110325" cy="206425"/>
            </a:xfrm>
            <a:custGeom>
              <a:avLst/>
              <a:gdLst/>
              <a:ahLst/>
              <a:cxnLst/>
              <a:rect l="l" t="t" r="r" b="b"/>
              <a:pathLst>
                <a:path w="4413" h="8257" extrusionOk="0">
                  <a:moveTo>
                    <a:pt x="791" y="0"/>
                  </a:moveTo>
                  <a:cubicBezTo>
                    <a:pt x="1062" y="1626"/>
                    <a:pt x="-728" y="3685"/>
                    <a:pt x="357" y="4925"/>
                  </a:cubicBezTo>
                  <a:cubicBezTo>
                    <a:pt x="1509" y="6242"/>
                    <a:pt x="4413" y="6507"/>
                    <a:pt x="4413" y="8257"/>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grpSp>
      <p:sp>
        <p:nvSpPr>
          <p:cNvPr id="1292" name="Google Shape;1292;p151"/>
          <p:cNvSpPr/>
          <p:nvPr/>
        </p:nvSpPr>
        <p:spPr>
          <a:xfrm>
            <a:off x="4249750" y="1559425"/>
            <a:ext cx="4426200" cy="2787300"/>
          </a:xfrm>
          <a:prstGeom prst="roundRect">
            <a:avLst>
              <a:gd name="adj" fmla="val 871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51"/>
          <p:cNvSpPr txBox="1"/>
          <p:nvPr/>
        </p:nvSpPr>
        <p:spPr>
          <a:xfrm>
            <a:off x="3020475" y="4217100"/>
            <a:ext cx="3891300" cy="5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iraKakuPro-W3"/>
              <a:ea typeface="HiraKakuPro-W3"/>
              <a:cs typeface="HiraKakuPro-W3"/>
              <a:sym typeface="HiraKakuPro-W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情報の特徴</a:t>
            </a:r>
            <a:endParaRPr/>
          </a:p>
        </p:txBody>
      </p:sp>
      <p:pic>
        <p:nvPicPr>
          <p:cNvPr id="131" name="Google Shape;131;p24"/>
          <p:cNvPicPr preferRelativeResize="0"/>
          <p:nvPr/>
        </p:nvPicPr>
        <p:blipFill>
          <a:blip r:embed="rId3">
            <a:alphaModFix/>
          </a:blip>
          <a:stretch>
            <a:fillRect/>
          </a:stretch>
        </p:blipFill>
        <p:spPr>
          <a:xfrm>
            <a:off x="1799375" y="1615225"/>
            <a:ext cx="2772626" cy="2772626"/>
          </a:xfrm>
          <a:prstGeom prst="rect">
            <a:avLst/>
          </a:prstGeom>
          <a:noFill/>
          <a:ln>
            <a:noFill/>
          </a:ln>
        </p:spPr>
      </p:pic>
      <p:pic>
        <p:nvPicPr>
          <p:cNvPr id="132" name="Google Shape;132;p24"/>
          <p:cNvPicPr preferRelativeResize="0"/>
          <p:nvPr/>
        </p:nvPicPr>
        <p:blipFill>
          <a:blip r:embed="rId4">
            <a:alphaModFix/>
          </a:blip>
          <a:stretch>
            <a:fillRect/>
          </a:stretch>
        </p:blipFill>
        <p:spPr>
          <a:xfrm>
            <a:off x="5084900" y="1615225"/>
            <a:ext cx="2831675" cy="283167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152"/>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3個分のプログラムは完成した！</a:t>
            </a:r>
            <a:endParaRPr sz="240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153"/>
          <p:cNvSpPr txBox="1">
            <a:spLocks noGrp="1"/>
          </p:cNvSpPr>
          <p:nvPr>
            <p:ph type="ctrTitle"/>
          </p:nvPr>
        </p:nvSpPr>
        <p:spPr>
          <a:xfrm>
            <a:off x="2181600" y="1992000"/>
            <a:ext cx="47808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これを5×5マス分作ればいい！</a:t>
            </a:r>
            <a:endParaRPr sz="240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54"/>
          <p:cNvSpPr txBox="1">
            <a:spLocks noGrp="1"/>
          </p:cNvSpPr>
          <p:nvPr>
            <p:ph type="title"/>
          </p:nvPr>
        </p:nvSpPr>
        <p:spPr>
          <a:xfrm>
            <a:off x="311700" y="2100850"/>
            <a:ext cx="8520600" cy="1357500"/>
          </a:xfrm>
          <a:prstGeom prst="rect">
            <a:avLst/>
          </a:prstGeom>
        </p:spPr>
        <p:txBody>
          <a:bodyPr spcFirstLastPara="1" wrap="square" lIns="102500" tIns="102500" rIns="102500" bIns="102500" anchor="ctr" anchorCtr="0">
            <a:noAutofit/>
          </a:bodyPr>
          <a:lstStyle/>
          <a:p>
            <a:pPr marL="0" lvl="0" indent="0" algn="ctr" rtl="0">
              <a:lnSpc>
                <a:spcPct val="200000"/>
              </a:lnSpc>
              <a:spcBef>
                <a:spcPts val="0"/>
              </a:spcBef>
              <a:spcAft>
                <a:spcPts val="0"/>
              </a:spcAft>
              <a:buNone/>
            </a:pPr>
            <a:r>
              <a:rPr lang="ja" sz="2400"/>
              <a:t>でも5×5=25のプログラムを作るのは少し大変なので</a:t>
            </a:r>
            <a:endParaRPr sz="2400"/>
          </a:p>
          <a:p>
            <a:pPr marL="0" lvl="0" indent="0" algn="ctr" rtl="0">
              <a:lnSpc>
                <a:spcPct val="200000"/>
              </a:lnSpc>
              <a:spcBef>
                <a:spcPts val="0"/>
              </a:spcBef>
              <a:spcAft>
                <a:spcPts val="0"/>
              </a:spcAft>
              <a:buNone/>
            </a:pPr>
            <a:r>
              <a:rPr lang="ja" sz="1700">
                <a:solidFill>
                  <a:srgbClr val="B7B7B7"/>
                </a:solidFill>
              </a:rPr>
              <a:t>必要に応じて5×5受信用プログラム（完成版）を使ってください</a:t>
            </a:r>
            <a:endParaRPr sz="1700">
              <a:solidFill>
                <a:srgbClr val="B7B7B7"/>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15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（説明）ブロック定義（関数）について</a:t>
            </a:r>
            <a:endParaRPr/>
          </a:p>
        </p:txBody>
      </p:sp>
      <p:sp>
        <p:nvSpPr>
          <p:cNvPr id="1314" name="Google Shape;1314;p155"/>
          <p:cNvSpPr txBox="1">
            <a:spLocks noGrp="1"/>
          </p:cNvSpPr>
          <p:nvPr>
            <p:ph type="body" idx="1"/>
          </p:nvPr>
        </p:nvSpPr>
        <p:spPr>
          <a:xfrm>
            <a:off x="4226750" y="1533525"/>
            <a:ext cx="4377300" cy="2895600"/>
          </a:xfrm>
          <a:prstGeom prst="rect">
            <a:avLst/>
          </a:prstGeom>
        </p:spPr>
        <p:txBody>
          <a:bodyPr spcFirstLastPara="1" wrap="square" lIns="102500" tIns="102500" rIns="102500" bIns="102500" anchor="t" anchorCtr="0">
            <a:noAutofit/>
          </a:bodyPr>
          <a:lstStyle/>
          <a:p>
            <a:pPr marL="457200" lvl="0" indent="-381000" algn="l" rtl="0">
              <a:spcBef>
                <a:spcPts val="700"/>
              </a:spcBef>
              <a:spcAft>
                <a:spcPts val="0"/>
              </a:spcAft>
              <a:buSzPts val="2400"/>
              <a:buChar char="●"/>
            </a:pPr>
            <a:r>
              <a:rPr lang="ja" sz="2400"/>
              <a:t>関数として命令をまとめておくと次に使うとき便利</a:t>
            </a:r>
            <a:endParaRPr sz="2400"/>
          </a:p>
        </p:txBody>
      </p:sp>
      <p:pic>
        <p:nvPicPr>
          <p:cNvPr id="1315" name="Google Shape;1315;p155"/>
          <p:cNvPicPr preferRelativeResize="0"/>
          <p:nvPr/>
        </p:nvPicPr>
        <p:blipFill>
          <a:blip r:embed="rId3">
            <a:alphaModFix/>
          </a:blip>
          <a:stretch>
            <a:fillRect/>
          </a:stretch>
        </p:blipFill>
        <p:spPr>
          <a:xfrm>
            <a:off x="509300" y="1427375"/>
            <a:ext cx="1536500" cy="3357825"/>
          </a:xfrm>
          <a:prstGeom prst="rect">
            <a:avLst/>
          </a:prstGeom>
          <a:noFill/>
          <a:ln>
            <a:noFill/>
          </a:ln>
        </p:spPr>
      </p:pic>
      <p:pic>
        <p:nvPicPr>
          <p:cNvPr id="1316" name="Google Shape;1316;p155"/>
          <p:cNvPicPr preferRelativeResize="0"/>
          <p:nvPr/>
        </p:nvPicPr>
        <p:blipFill>
          <a:blip r:embed="rId4">
            <a:alphaModFix/>
          </a:blip>
          <a:stretch>
            <a:fillRect/>
          </a:stretch>
        </p:blipFill>
        <p:spPr>
          <a:xfrm>
            <a:off x="4455488" y="3174875"/>
            <a:ext cx="3919826" cy="1042200"/>
          </a:xfrm>
          <a:prstGeom prst="rect">
            <a:avLst/>
          </a:prstGeom>
          <a:noFill/>
          <a:ln>
            <a:noFill/>
          </a:ln>
        </p:spPr>
      </p:pic>
      <p:pic>
        <p:nvPicPr>
          <p:cNvPr id="1317" name="Google Shape;1317;p155"/>
          <p:cNvPicPr preferRelativeResize="0"/>
          <p:nvPr/>
        </p:nvPicPr>
        <p:blipFill>
          <a:blip r:embed="rId5">
            <a:alphaModFix/>
          </a:blip>
          <a:stretch>
            <a:fillRect/>
          </a:stretch>
        </p:blipFill>
        <p:spPr>
          <a:xfrm>
            <a:off x="2325625" y="1586400"/>
            <a:ext cx="1437982" cy="3039776"/>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56"/>
          <p:cNvSpPr txBox="1">
            <a:spLocks noGrp="1"/>
          </p:cNvSpPr>
          <p:nvPr>
            <p:ph type="title"/>
          </p:nvPr>
        </p:nvSpPr>
        <p:spPr>
          <a:xfrm>
            <a:off x="311700" y="19552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コンピュータとプログラミングで作業が楽になった！</a:t>
            </a:r>
            <a:endParaRPr sz="2400"/>
          </a:p>
        </p:txBody>
      </p:sp>
      <p:pic>
        <p:nvPicPr>
          <p:cNvPr id="1323" name="Google Shape;1323;p156"/>
          <p:cNvPicPr preferRelativeResize="0"/>
          <p:nvPr/>
        </p:nvPicPr>
        <p:blipFill>
          <a:blip r:embed="rId3">
            <a:alphaModFix/>
          </a:blip>
          <a:stretch>
            <a:fillRect/>
          </a:stretch>
        </p:blipFill>
        <p:spPr>
          <a:xfrm>
            <a:off x="6288400" y="2992900"/>
            <a:ext cx="1974262" cy="184605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57"/>
          <p:cNvSpPr txBox="1">
            <a:spLocks noGrp="1"/>
          </p:cNvSpPr>
          <p:nvPr>
            <p:ph type="ctrTitle"/>
          </p:nvPr>
        </p:nvSpPr>
        <p:spPr>
          <a:xfrm>
            <a:off x="2483700" y="1992000"/>
            <a:ext cx="41766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送信側プログラムを作ろう</a:t>
            </a:r>
            <a:endParaRPr sz="24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5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送信手順の流れ</a:t>
            </a:r>
            <a:endParaRPr/>
          </a:p>
        </p:txBody>
      </p:sp>
      <p:grpSp>
        <p:nvGrpSpPr>
          <p:cNvPr id="1334" name="Google Shape;1334;p158"/>
          <p:cNvGrpSpPr/>
          <p:nvPr/>
        </p:nvGrpSpPr>
        <p:grpSpPr>
          <a:xfrm>
            <a:off x="571900" y="1712975"/>
            <a:ext cx="1072200" cy="1808751"/>
            <a:chOff x="644325" y="1847400"/>
            <a:chExt cx="1072200" cy="1808751"/>
          </a:xfrm>
        </p:grpSpPr>
        <p:sp>
          <p:nvSpPr>
            <p:cNvPr id="1335" name="Google Shape;1335;p158"/>
            <p:cNvSpPr/>
            <p:nvPr/>
          </p:nvSpPr>
          <p:spPr>
            <a:xfrm>
              <a:off x="644325" y="1847400"/>
              <a:ext cx="10722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a:solidFill>
                    <a:schemeClr val="dk1"/>
                  </a:solidFill>
                  <a:latin typeface="HiraKakuPro-W3"/>
                  <a:ea typeface="HiraKakuPro-W3"/>
                  <a:cs typeface="HiraKakuPro-W3"/>
                  <a:sym typeface="HiraKakuPro-W3"/>
                </a:rPr>
                <a:t>絵を描く</a:t>
              </a:r>
              <a:endParaRPr/>
            </a:p>
          </p:txBody>
        </p:sp>
        <p:pic>
          <p:nvPicPr>
            <p:cNvPr id="1336" name="Google Shape;1336;p158"/>
            <p:cNvPicPr preferRelativeResize="0"/>
            <p:nvPr/>
          </p:nvPicPr>
          <p:blipFill>
            <a:blip r:embed="rId3">
              <a:alphaModFix/>
            </a:blip>
            <a:stretch>
              <a:fillRect/>
            </a:stretch>
          </p:blipFill>
          <p:spPr>
            <a:xfrm>
              <a:off x="788751" y="2484825"/>
              <a:ext cx="783326" cy="1171326"/>
            </a:xfrm>
            <a:prstGeom prst="rect">
              <a:avLst/>
            </a:prstGeom>
            <a:noFill/>
            <a:ln>
              <a:noFill/>
            </a:ln>
          </p:spPr>
        </p:pic>
      </p:grpSp>
      <p:grpSp>
        <p:nvGrpSpPr>
          <p:cNvPr id="1337" name="Google Shape;1337;p158"/>
          <p:cNvGrpSpPr/>
          <p:nvPr/>
        </p:nvGrpSpPr>
        <p:grpSpPr>
          <a:xfrm>
            <a:off x="2434563" y="1724000"/>
            <a:ext cx="1238700" cy="1786699"/>
            <a:chOff x="2434588" y="1847400"/>
            <a:chExt cx="1238700" cy="1786699"/>
          </a:xfrm>
        </p:grpSpPr>
        <p:sp>
          <p:nvSpPr>
            <p:cNvPr id="1338" name="Google Shape;1338;p158"/>
            <p:cNvSpPr/>
            <p:nvPr/>
          </p:nvSpPr>
          <p:spPr>
            <a:xfrm>
              <a:off x="2434588"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1/0に直す</a:t>
              </a:r>
              <a:endParaRPr>
                <a:solidFill>
                  <a:schemeClr val="dk1"/>
                </a:solidFill>
                <a:latin typeface="HiraKakuPro-W3"/>
                <a:ea typeface="HiraKakuPro-W3"/>
                <a:cs typeface="HiraKakuPro-W3"/>
                <a:sym typeface="HiraKakuPro-W3"/>
              </a:endParaRPr>
            </a:p>
          </p:txBody>
        </p:sp>
        <p:pic>
          <p:nvPicPr>
            <p:cNvPr id="1339" name="Google Shape;1339;p158"/>
            <p:cNvPicPr preferRelativeResize="0"/>
            <p:nvPr/>
          </p:nvPicPr>
          <p:blipFill>
            <a:blip r:embed="rId4">
              <a:alphaModFix/>
            </a:blip>
            <a:stretch>
              <a:fillRect/>
            </a:stretch>
          </p:blipFill>
          <p:spPr>
            <a:xfrm>
              <a:off x="2434588" y="2506868"/>
              <a:ext cx="1238700" cy="1127232"/>
            </a:xfrm>
            <a:prstGeom prst="rect">
              <a:avLst/>
            </a:prstGeom>
            <a:noFill/>
            <a:ln>
              <a:noFill/>
            </a:ln>
          </p:spPr>
        </p:pic>
      </p:grpSp>
      <p:grpSp>
        <p:nvGrpSpPr>
          <p:cNvPr id="1340" name="Google Shape;1340;p158"/>
          <p:cNvGrpSpPr/>
          <p:nvPr/>
        </p:nvGrpSpPr>
        <p:grpSpPr>
          <a:xfrm>
            <a:off x="6911875" y="1712975"/>
            <a:ext cx="1593000" cy="1955899"/>
            <a:chOff x="6911875" y="1847400"/>
            <a:chExt cx="1593000" cy="1955899"/>
          </a:xfrm>
        </p:grpSpPr>
        <p:sp>
          <p:nvSpPr>
            <p:cNvPr id="1341" name="Google Shape;1341;p158"/>
            <p:cNvSpPr/>
            <p:nvPr/>
          </p:nvSpPr>
          <p:spPr>
            <a:xfrm>
              <a:off x="6911875" y="1847400"/>
              <a:ext cx="15930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1/0を絵に直す</a:t>
              </a:r>
              <a:endParaRPr>
                <a:solidFill>
                  <a:schemeClr val="dk1"/>
                </a:solidFill>
                <a:latin typeface="HiraKakuPro-W3"/>
                <a:ea typeface="HiraKakuPro-W3"/>
                <a:cs typeface="HiraKakuPro-W3"/>
                <a:sym typeface="HiraKakuPro-W3"/>
              </a:endParaRPr>
            </a:p>
          </p:txBody>
        </p:sp>
        <p:pic>
          <p:nvPicPr>
            <p:cNvPr id="1342" name="Google Shape;1342;p158"/>
            <p:cNvPicPr preferRelativeResize="0"/>
            <p:nvPr/>
          </p:nvPicPr>
          <p:blipFill rotWithShape="1">
            <a:blip r:embed="rId5">
              <a:alphaModFix/>
            </a:blip>
            <a:srcRect l="17704" t="12426" r="16721" b="15786"/>
            <a:stretch/>
          </p:blipFill>
          <p:spPr>
            <a:xfrm>
              <a:off x="7099800" y="2534725"/>
              <a:ext cx="1158774" cy="1268574"/>
            </a:xfrm>
            <a:prstGeom prst="rect">
              <a:avLst/>
            </a:prstGeom>
            <a:noFill/>
            <a:ln>
              <a:noFill/>
            </a:ln>
          </p:spPr>
        </p:pic>
      </p:grpSp>
      <p:sp>
        <p:nvSpPr>
          <p:cNvPr id="1343" name="Google Shape;1343;p158"/>
          <p:cNvSpPr/>
          <p:nvPr/>
        </p:nvSpPr>
        <p:spPr>
          <a:xfrm>
            <a:off x="1898038" y="273435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8"/>
          <p:cNvSpPr/>
          <p:nvPr/>
        </p:nvSpPr>
        <p:spPr>
          <a:xfrm>
            <a:off x="3897738"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8"/>
          <p:cNvSpPr/>
          <p:nvPr/>
        </p:nvSpPr>
        <p:spPr>
          <a:xfrm>
            <a:off x="6540875"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6" name="Google Shape;1346;p158"/>
          <p:cNvGrpSpPr/>
          <p:nvPr/>
        </p:nvGrpSpPr>
        <p:grpSpPr>
          <a:xfrm>
            <a:off x="4249750" y="1712975"/>
            <a:ext cx="2113150" cy="2481275"/>
            <a:chOff x="4249750" y="1712975"/>
            <a:chExt cx="2113150" cy="2481275"/>
          </a:xfrm>
        </p:grpSpPr>
        <p:grpSp>
          <p:nvGrpSpPr>
            <p:cNvPr id="1347" name="Google Shape;1347;p158"/>
            <p:cNvGrpSpPr/>
            <p:nvPr/>
          </p:nvGrpSpPr>
          <p:grpSpPr>
            <a:xfrm>
              <a:off x="4309210" y="1712975"/>
              <a:ext cx="1966750" cy="2100775"/>
              <a:chOff x="4303848" y="1847400"/>
              <a:chExt cx="1966750" cy="2100775"/>
            </a:xfrm>
          </p:grpSpPr>
          <p:sp>
            <p:nvSpPr>
              <p:cNvPr id="1348" name="Google Shape;1348;p158"/>
              <p:cNvSpPr/>
              <p:nvPr/>
            </p:nvSpPr>
            <p:spPr>
              <a:xfrm>
                <a:off x="4716713"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送る</a:t>
                </a:r>
                <a:endParaRPr>
                  <a:solidFill>
                    <a:schemeClr val="dk1"/>
                  </a:solidFill>
                  <a:latin typeface="HiraKakuPro-W3"/>
                  <a:ea typeface="HiraKakuPro-W3"/>
                  <a:cs typeface="HiraKakuPro-W3"/>
                  <a:sym typeface="HiraKakuPro-W3"/>
                </a:endParaRPr>
              </a:p>
            </p:txBody>
          </p:sp>
          <p:pic>
            <p:nvPicPr>
              <p:cNvPr id="1349" name="Google Shape;1349;p158"/>
              <p:cNvPicPr preferRelativeResize="0"/>
              <p:nvPr/>
            </p:nvPicPr>
            <p:blipFill>
              <a:blip r:embed="rId6">
                <a:alphaModFix/>
              </a:blip>
              <a:stretch>
                <a:fillRect/>
              </a:stretch>
            </p:blipFill>
            <p:spPr>
              <a:xfrm>
                <a:off x="4303848" y="2680400"/>
                <a:ext cx="668100" cy="890800"/>
              </a:xfrm>
              <a:prstGeom prst="rect">
                <a:avLst/>
              </a:prstGeom>
              <a:noFill/>
              <a:ln>
                <a:noFill/>
              </a:ln>
            </p:spPr>
          </p:pic>
          <p:pic>
            <p:nvPicPr>
              <p:cNvPr id="1350" name="Google Shape;1350;p158"/>
              <p:cNvPicPr preferRelativeResize="0"/>
              <p:nvPr/>
            </p:nvPicPr>
            <p:blipFill>
              <a:blip r:embed="rId6">
                <a:alphaModFix/>
              </a:blip>
              <a:stretch>
                <a:fillRect/>
              </a:stretch>
            </p:blipFill>
            <p:spPr>
              <a:xfrm>
                <a:off x="5602498" y="3057375"/>
                <a:ext cx="668100" cy="890800"/>
              </a:xfrm>
              <a:prstGeom prst="rect">
                <a:avLst/>
              </a:prstGeom>
              <a:noFill/>
              <a:ln>
                <a:noFill/>
              </a:ln>
            </p:spPr>
          </p:pic>
          <p:pic>
            <p:nvPicPr>
              <p:cNvPr id="1351" name="Google Shape;1351;p158"/>
              <p:cNvPicPr preferRelativeResize="0"/>
              <p:nvPr/>
            </p:nvPicPr>
            <p:blipFill>
              <a:blip r:embed="rId7">
                <a:alphaModFix/>
              </a:blip>
              <a:stretch>
                <a:fillRect/>
              </a:stretch>
            </p:blipFill>
            <p:spPr>
              <a:xfrm rot="7470336">
                <a:off x="5164693" y="3126868"/>
                <a:ext cx="245052" cy="438379"/>
              </a:xfrm>
              <a:prstGeom prst="rect">
                <a:avLst/>
              </a:prstGeom>
              <a:noFill/>
              <a:ln>
                <a:noFill/>
              </a:ln>
            </p:spPr>
          </p:pic>
        </p:grpSp>
        <p:pic>
          <p:nvPicPr>
            <p:cNvPr id="1352" name="Google Shape;1352;p158"/>
            <p:cNvPicPr preferRelativeResize="0"/>
            <p:nvPr/>
          </p:nvPicPr>
          <p:blipFill>
            <a:blip r:embed="rId8">
              <a:alphaModFix/>
            </a:blip>
            <a:stretch>
              <a:fillRect/>
            </a:stretch>
          </p:blipFill>
          <p:spPr>
            <a:xfrm>
              <a:off x="4249750" y="3668875"/>
              <a:ext cx="644500" cy="177050"/>
            </a:xfrm>
            <a:prstGeom prst="rect">
              <a:avLst/>
            </a:prstGeom>
            <a:noFill/>
            <a:ln>
              <a:noFill/>
            </a:ln>
          </p:spPr>
        </p:pic>
        <p:pic>
          <p:nvPicPr>
            <p:cNvPr id="1353" name="Google Shape;1353;p158"/>
            <p:cNvPicPr preferRelativeResize="0"/>
            <p:nvPr/>
          </p:nvPicPr>
          <p:blipFill>
            <a:blip r:embed="rId9">
              <a:alphaModFix/>
            </a:blip>
            <a:stretch>
              <a:fillRect/>
            </a:stretch>
          </p:blipFill>
          <p:spPr>
            <a:xfrm>
              <a:off x="5718400" y="4024152"/>
              <a:ext cx="644500" cy="170098"/>
            </a:xfrm>
            <a:prstGeom prst="rect">
              <a:avLst/>
            </a:prstGeom>
            <a:noFill/>
            <a:ln>
              <a:noFill/>
            </a:ln>
          </p:spPr>
        </p:pic>
        <p:sp>
          <p:nvSpPr>
            <p:cNvPr id="1354" name="Google Shape;1354;p158"/>
            <p:cNvSpPr/>
            <p:nvPr/>
          </p:nvSpPr>
          <p:spPr>
            <a:xfrm>
              <a:off x="4497244" y="3433350"/>
              <a:ext cx="146825" cy="239025"/>
            </a:xfrm>
            <a:custGeom>
              <a:avLst/>
              <a:gdLst/>
              <a:ahLst/>
              <a:cxnLst/>
              <a:rect l="l" t="t" r="r" b="b"/>
              <a:pathLst>
                <a:path w="5873" h="9561" extrusionOk="0">
                  <a:moveTo>
                    <a:pt x="5829" y="0"/>
                  </a:moveTo>
                  <a:cubicBezTo>
                    <a:pt x="6182" y="2116"/>
                    <a:pt x="1641" y="1639"/>
                    <a:pt x="324" y="3332"/>
                  </a:cubicBezTo>
                  <a:cubicBezTo>
                    <a:pt x="-1136" y="5209"/>
                    <a:pt x="3051" y="7305"/>
                    <a:pt x="3801" y="9561"/>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sp>
          <p:nvSpPr>
            <p:cNvPr id="1355" name="Google Shape;1355;p158"/>
            <p:cNvSpPr/>
            <p:nvPr/>
          </p:nvSpPr>
          <p:spPr>
            <a:xfrm>
              <a:off x="5930616" y="3813625"/>
              <a:ext cx="110325" cy="206425"/>
            </a:xfrm>
            <a:custGeom>
              <a:avLst/>
              <a:gdLst/>
              <a:ahLst/>
              <a:cxnLst/>
              <a:rect l="l" t="t" r="r" b="b"/>
              <a:pathLst>
                <a:path w="4413" h="8257" extrusionOk="0">
                  <a:moveTo>
                    <a:pt x="791" y="0"/>
                  </a:moveTo>
                  <a:cubicBezTo>
                    <a:pt x="1062" y="1626"/>
                    <a:pt x="-728" y="3685"/>
                    <a:pt x="357" y="4925"/>
                  </a:cubicBezTo>
                  <a:cubicBezTo>
                    <a:pt x="1509" y="6242"/>
                    <a:pt x="4413" y="6507"/>
                    <a:pt x="4413" y="8257"/>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grpSp>
      <p:sp>
        <p:nvSpPr>
          <p:cNvPr id="1356" name="Google Shape;1356;p158"/>
          <p:cNvSpPr/>
          <p:nvPr/>
        </p:nvSpPr>
        <p:spPr>
          <a:xfrm>
            <a:off x="333375" y="1494075"/>
            <a:ext cx="6119100" cy="3038700"/>
          </a:xfrm>
          <a:prstGeom prst="roundRect">
            <a:avLst>
              <a:gd name="adj" fmla="val 871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63"/>
          <p:cNvSpPr txBox="1">
            <a:spLocks noGrp="1"/>
          </p:cNvSpPr>
          <p:nvPr>
            <p:ph type="ctrTitle"/>
          </p:nvPr>
        </p:nvSpPr>
        <p:spPr>
          <a:xfrm>
            <a:off x="1712025" y="1992000"/>
            <a:ext cx="61740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送信側のプログラムを作っていきましょう</a:t>
            </a:r>
            <a:endParaRPr sz="240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16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ステップ1</a:t>
            </a:r>
            <a:r>
              <a:rPr lang="ja">
                <a:solidFill>
                  <a:srgbClr val="B7B7B7"/>
                </a:solidFill>
              </a:rPr>
              <a:t>（ネコのスプライト）</a:t>
            </a:r>
            <a:endParaRPr>
              <a:solidFill>
                <a:srgbClr val="B7B7B7"/>
              </a:solidFill>
            </a:endParaRPr>
          </a:p>
        </p:txBody>
      </p:sp>
      <p:pic>
        <p:nvPicPr>
          <p:cNvPr id="1398" name="Google Shape;1398;p164"/>
          <p:cNvPicPr preferRelativeResize="0"/>
          <p:nvPr/>
        </p:nvPicPr>
        <p:blipFill rotWithShape="1">
          <a:blip r:embed="rId3">
            <a:alphaModFix/>
          </a:blip>
          <a:srcRect t="4379"/>
          <a:stretch/>
        </p:blipFill>
        <p:spPr>
          <a:xfrm>
            <a:off x="1379475" y="1363788"/>
            <a:ext cx="3068325" cy="3235075"/>
          </a:xfrm>
          <a:prstGeom prst="rect">
            <a:avLst/>
          </a:prstGeom>
          <a:noFill/>
          <a:ln>
            <a:noFill/>
          </a:ln>
        </p:spPr>
      </p:pic>
      <p:sp>
        <p:nvSpPr>
          <p:cNvPr id="1399" name="Google Shape;1399;p164"/>
          <p:cNvSpPr/>
          <p:nvPr/>
        </p:nvSpPr>
        <p:spPr>
          <a:xfrm>
            <a:off x="4572000" y="3487650"/>
            <a:ext cx="610500" cy="2691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400" name="Google Shape;1400;p164"/>
          <p:cNvSpPr txBox="1"/>
          <p:nvPr/>
        </p:nvSpPr>
        <p:spPr>
          <a:xfrm>
            <a:off x="5306700" y="3379050"/>
            <a:ext cx="3166800" cy="4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マス目の1/0を入れる箱</a:t>
            </a:r>
            <a:endParaRPr sz="2000">
              <a:solidFill>
                <a:srgbClr val="666666"/>
              </a:solidFill>
              <a:latin typeface="HiraKakuPro-W3"/>
              <a:ea typeface="HiraKakuPro-W3"/>
              <a:cs typeface="HiraKakuPro-W3"/>
              <a:sym typeface="HiraKakuPro-W3"/>
            </a:endParaRPr>
          </a:p>
        </p:txBody>
      </p:sp>
      <p:sp>
        <p:nvSpPr>
          <p:cNvPr id="1401" name="Google Shape;1401;p164"/>
          <p:cNvSpPr/>
          <p:nvPr/>
        </p:nvSpPr>
        <p:spPr>
          <a:xfrm>
            <a:off x="4572000" y="4051425"/>
            <a:ext cx="641700" cy="2691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402" name="Google Shape;1402;p164"/>
          <p:cNvSpPr txBox="1"/>
          <p:nvPr/>
        </p:nvSpPr>
        <p:spPr>
          <a:xfrm>
            <a:off x="5344184" y="3942825"/>
            <a:ext cx="3328500" cy="4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マス目の1/0を数える命令</a:t>
            </a:r>
            <a:endParaRPr sz="2000">
              <a:solidFill>
                <a:srgbClr val="666666"/>
              </a:solidFill>
              <a:latin typeface="HiraKakuPro-W3"/>
              <a:ea typeface="HiraKakuPro-W3"/>
              <a:cs typeface="HiraKakuPro-W3"/>
              <a:sym typeface="HiraKakuPro-W3"/>
            </a:endParaRPr>
          </a:p>
        </p:txBody>
      </p:sp>
      <p:grpSp>
        <p:nvGrpSpPr>
          <p:cNvPr id="1403" name="Google Shape;1403;p164"/>
          <p:cNvGrpSpPr/>
          <p:nvPr/>
        </p:nvGrpSpPr>
        <p:grpSpPr>
          <a:xfrm>
            <a:off x="399875" y="1305850"/>
            <a:ext cx="682426" cy="898550"/>
            <a:chOff x="399875" y="1305850"/>
            <a:chExt cx="682426" cy="898550"/>
          </a:xfrm>
        </p:grpSpPr>
        <p:pic>
          <p:nvPicPr>
            <p:cNvPr id="1404" name="Google Shape;1404;p164"/>
            <p:cNvPicPr preferRelativeResize="0"/>
            <p:nvPr/>
          </p:nvPicPr>
          <p:blipFill>
            <a:blip r:embed="rId4">
              <a:alphaModFix/>
            </a:blip>
            <a:stretch>
              <a:fillRect/>
            </a:stretch>
          </p:blipFill>
          <p:spPr>
            <a:xfrm>
              <a:off x="415648" y="1305850"/>
              <a:ext cx="666652" cy="694800"/>
            </a:xfrm>
            <a:prstGeom prst="rect">
              <a:avLst/>
            </a:prstGeom>
            <a:noFill/>
            <a:ln>
              <a:noFill/>
            </a:ln>
          </p:spPr>
        </p:pic>
        <p:sp>
          <p:nvSpPr>
            <p:cNvPr id="1405" name="Google Shape;1405;p164"/>
            <p:cNvSpPr txBox="1"/>
            <p:nvPr/>
          </p:nvSpPr>
          <p:spPr>
            <a:xfrm>
              <a:off x="399875" y="1935300"/>
              <a:ext cx="666600" cy="26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500">
                  <a:solidFill>
                    <a:srgbClr val="666666"/>
                  </a:solidFill>
                  <a:latin typeface="HiraKakuPro-W3"/>
                  <a:ea typeface="HiraKakuPro-W3"/>
                  <a:cs typeface="HiraKakuPro-W3"/>
                  <a:sym typeface="HiraKakuPro-W3"/>
                </a:rPr>
                <a:t>ネコ</a:t>
              </a:r>
              <a:endParaRPr sz="1500">
                <a:solidFill>
                  <a:srgbClr val="666666"/>
                </a:solidFill>
                <a:latin typeface="HiraKakuPro-W3"/>
                <a:ea typeface="HiraKakuPro-W3"/>
                <a:cs typeface="HiraKakuPro-W3"/>
                <a:sym typeface="HiraKakuPro-W3"/>
              </a:endParaRPr>
            </a:p>
          </p:txBody>
        </p:sp>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165"/>
          <p:cNvSpPr txBox="1">
            <a:spLocks noGrp="1"/>
          </p:cNvSpPr>
          <p:nvPr>
            <p:ph type="title"/>
          </p:nvPr>
        </p:nvSpPr>
        <p:spPr>
          <a:xfrm>
            <a:off x="374561" y="271469"/>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ステップ2</a:t>
            </a:r>
            <a:r>
              <a:rPr lang="ja">
                <a:solidFill>
                  <a:srgbClr val="B7B7B7"/>
                </a:solidFill>
              </a:rPr>
              <a:t>（ネコのスプライト）</a:t>
            </a:r>
            <a:endParaRPr>
              <a:solidFill>
                <a:srgbClr val="B7B7B7"/>
              </a:solidFill>
            </a:endParaRPr>
          </a:p>
        </p:txBody>
      </p:sp>
      <p:sp>
        <p:nvSpPr>
          <p:cNvPr id="1411" name="Google Shape;1411;p165"/>
          <p:cNvSpPr/>
          <p:nvPr/>
        </p:nvSpPr>
        <p:spPr>
          <a:xfrm>
            <a:off x="4800600" y="4127625"/>
            <a:ext cx="641700" cy="2691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412" name="Google Shape;1412;p165"/>
          <p:cNvSpPr txBox="1"/>
          <p:nvPr/>
        </p:nvSpPr>
        <p:spPr>
          <a:xfrm>
            <a:off x="5572775" y="3866625"/>
            <a:ext cx="3528600" cy="80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マス目の1/0をdataに入れて送る命令</a:t>
            </a:r>
            <a:endParaRPr sz="2000">
              <a:solidFill>
                <a:srgbClr val="666666"/>
              </a:solidFill>
              <a:latin typeface="HiraKakuPro-W3"/>
              <a:ea typeface="HiraKakuPro-W3"/>
              <a:cs typeface="HiraKakuPro-W3"/>
              <a:sym typeface="HiraKakuPro-W3"/>
            </a:endParaRPr>
          </a:p>
        </p:txBody>
      </p:sp>
      <p:grpSp>
        <p:nvGrpSpPr>
          <p:cNvPr id="1413" name="Google Shape;1413;p165"/>
          <p:cNvGrpSpPr/>
          <p:nvPr/>
        </p:nvGrpSpPr>
        <p:grpSpPr>
          <a:xfrm>
            <a:off x="399875" y="1305850"/>
            <a:ext cx="682426" cy="898550"/>
            <a:chOff x="399875" y="1305850"/>
            <a:chExt cx="682426" cy="898550"/>
          </a:xfrm>
        </p:grpSpPr>
        <p:pic>
          <p:nvPicPr>
            <p:cNvPr id="1414" name="Google Shape;1414;p165"/>
            <p:cNvPicPr preferRelativeResize="0"/>
            <p:nvPr/>
          </p:nvPicPr>
          <p:blipFill>
            <a:blip r:embed="rId3">
              <a:alphaModFix/>
            </a:blip>
            <a:stretch>
              <a:fillRect/>
            </a:stretch>
          </p:blipFill>
          <p:spPr>
            <a:xfrm>
              <a:off x="415648" y="1305850"/>
              <a:ext cx="666652" cy="694800"/>
            </a:xfrm>
            <a:prstGeom prst="rect">
              <a:avLst/>
            </a:prstGeom>
            <a:noFill/>
            <a:ln>
              <a:noFill/>
            </a:ln>
          </p:spPr>
        </p:pic>
        <p:sp>
          <p:nvSpPr>
            <p:cNvPr id="1415" name="Google Shape;1415;p165"/>
            <p:cNvSpPr txBox="1"/>
            <p:nvPr/>
          </p:nvSpPr>
          <p:spPr>
            <a:xfrm>
              <a:off x="399875" y="1935300"/>
              <a:ext cx="666600" cy="26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500">
                  <a:solidFill>
                    <a:srgbClr val="666666"/>
                  </a:solidFill>
                  <a:latin typeface="HiraKakuPro-W3"/>
                  <a:ea typeface="HiraKakuPro-W3"/>
                  <a:cs typeface="HiraKakuPro-W3"/>
                  <a:sym typeface="HiraKakuPro-W3"/>
                </a:rPr>
                <a:t>ネコ</a:t>
              </a:r>
              <a:endParaRPr sz="1500">
                <a:solidFill>
                  <a:srgbClr val="666666"/>
                </a:solidFill>
                <a:latin typeface="HiraKakuPro-W3"/>
                <a:ea typeface="HiraKakuPro-W3"/>
                <a:cs typeface="HiraKakuPro-W3"/>
                <a:sym typeface="HiraKakuPro-W3"/>
              </a:endParaRPr>
            </a:p>
          </p:txBody>
        </p:sp>
      </p:grpSp>
      <p:pic>
        <p:nvPicPr>
          <p:cNvPr id="1416" name="Google Shape;1416;p165"/>
          <p:cNvPicPr preferRelativeResize="0"/>
          <p:nvPr/>
        </p:nvPicPr>
        <p:blipFill>
          <a:blip r:embed="rId4">
            <a:alphaModFix/>
          </a:blip>
          <a:stretch>
            <a:fillRect/>
          </a:stretch>
        </p:blipFill>
        <p:spPr>
          <a:xfrm>
            <a:off x="1747875" y="1111078"/>
            <a:ext cx="2824124" cy="39007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情報の特徴</a:t>
            </a:r>
            <a:endParaRPr/>
          </a:p>
        </p:txBody>
      </p:sp>
      <p:sp>
        <p:nvSpPr>
          <p:cNvPr id="138" name="Google Shape;138;p25"/>
          <p:cNvSpPr txBox="1">
            <a:spLocks noGrp="1"/>
          </p:cNvSpPr>
          <p:nvPr>
            <p:ph type="body" idx="1"/>
          </p:nvPr>
        </p:nvSpPr>
        <p:spPr>
          <a:xfrm>
            <a:off x="498675" y="1459350"/>
            <a:ext cx="8064300" cy="1995900"/>
          </a:xfrm>
          <a:prstGeom prst="rect">
            <a:avLst/>
          </a:prstGeom>
        </p:spPr>
        <p:txBody>
          <a:bodyPr spcFirstLastPara="1" wrap="square" lIns="102500" tIns="102500" rIns="102500" bIns="102500" anchor="t" anchorCtr="0">
            <a:noAutofit/>
          </a:bodyPr>
          <a:lstStyle/>
          <a:p>
            <a:pPr marL="457200" lvl="0" indent="-355600" algn="l" rtl="0">
              <a:lnSpc>
                <a:spcPct val="200000"/>
              </a:lnSpc>
              <a:spcBef>
                <a:spcPts val="700"/>
              </a:spcBef>
              <a:spcAft>
                <a:spcPts val="0"/>
              </a:spcAft>
              <a:buSzPts val="2000"/>
              <a:buAutoNum type="arabicPeriod"/>
            </a:pPr>
            <a:r>
              <a:rPr lang="ja" sz="2000"/>
              <a:t>世の中の出来事や知識を伝えるための「</a:t>
            </a:r>
            <a:r>
              <a:rPr lang="ja" sz="2000">
                <a:highlight>
                  <a:srgbClr val="FFFF00"/>
                </a:highlight>
              </a:rPr>
              <a:t>知らせ</a:t>
            </a:r>
            <a:r>
              <a:rPr lang="ja" sz="2000"/>
              <a:t>」のこと</a:t>
            </a:r>
            <a:endParaRPr sz="2000"/>
          </a:p>
          <a:p>
            <a:pPr marL="457200" lvl="0" indent="-355600" algn="l" rtl="0">
              <a:lnSpc>
                <a:spcPct val="200000"/>
              </a:lnSpc>
              <a:spcBef>
                <a:spcPts val="0"/>
              </a:spcBef>
              <a:spcAft>
                <a:spcPts val="0"/>
              </a:spcAft>
              <a:buSzPts val="2000"/>
              <a:buAutoNum type="arabicPeriod"/>
            </a:pPr>
            <a:r>
              <a:rPr lang="ja" sz="2000"/>
              <a:t>適切な</a:t>
            </a:r>
            <a:r>
              <a:rPr lang="ja" sz="2000">
                <a:highlight>
                  <a:srgbClr val="FFFF00"/>
                </a:highlight>
              </a:rPr>
              <a:t>判断をするために役立つ</a:t>
            </a:r>
            <a:endParaRPr sz="2000">
              <a:highlight>
                <a:srgbClr val="FFFF00"/>
              </a:highlight>
            </a:endParaRPr>
          </a:p>
          <a:p>
            <a:pPr marL="457200" lvl="0" indent="-355600" algn="l" rtl="0">
              <a:lnSpc>
                <a:spcPct val="200000"/>
              </a:lnSpc>
              <a:spcBef>
                <a:spcPts val="0"/>
              </a:spcBef>
              <a:spcAft>
                <a:spcPts val="0"/>
              </a:spcAft>
              <a:buSzPts val="2000"/>
              <a:buAutoNum type="arabicPeriod"/>
            </a:pPr>
            <a:r>
              <a:rPr lang="ja" sz="2000"/>
              <a:t>情報は、受け手にとって意味を持ち、</a:t>
            </a:r>
            <a:r>
              <a:rPr lang="ja" sz="2000">
                <a:highlight>
                  <a:srgbClr val="FFFF00"/>
                </a:highlight>
              </a:rPr>
              <a:t>何らかの影響を与える</a:t>
            </a:r>
            <a:endParaRPr sz="2000">
              <a:highlight>
                <a:srgbClr val="FFFF00"/>
              </a:highlight>
            </a:endParaRPr>
          </a:p>
        </p:txBody>
      </p:sp>
      <p:pic>
        <p:nvPicPr>
          <p:cNvPr id="139" name="Google Shape;139;p25"/>
          <p:cNvPicPr preferRelativeResize="0"/>
          <p:nvPr/>
        </p:nvPicPr>
        <p:blipFill>
          <a:blip r:embed="rId3">
            <a:alphaModFix/>
          </a:blip>
          <a:stretch>
            <a:fillRect/>
          </a:stretch>
        </p:blipFill>
        <p:spPr>
          <a:xfrm>
            <a:off x="4929525" y="3455238"/>
            <a:ext cx="1333650" cy="1333650"/>
          </a:xfrm>
          <a:prstGeom prst="rect">
            <a:avLst/>
          </a:prstGeom>
          <a:noFill/>
          <a:ln>
            <a:noFill/>
          </a:ln>
        </p:spPr>
      </p:pic>
      <p:pic>
        <p:nvPicPr>
          <p:cNvPr id="140" name="Google Shape;140;p25"/>
          <p:cNvPicPr preferRelativeResize="0"/>
          <p:nvPr/>
        </p:nvPicPr>
        <p:blipFill>
          <a:blip r:embed="rId4">
            <a:alphaModFix/>
          </a:blip>
          <a:stretch>
            <a:fillRect/>
          </a:stretch>
        </p:blipFill>
        <p:spPr>
          <a:xfrm>
            <a:off x="6536025" y="3477387"/>
            <a:ext cx="1289375" cy="128937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16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ステップ4</a:t>
            </a:r>
            <a:r>
              <a:rPr lang="ja">
                <a:solidFill>
                  <a:srgbClr val="B7B7B7"/>
                </a:solidFill>
              </a:rPr>
              <a:t>（スプライト1）</a:t>
            </a:r>
            <a:endParaRPr>
              <a:solidFill>
                <a:srgbClr val="B7B7B7"/>
              </a:solidFill>
            </a:endParaRPr>
          </a:p>
        </p:txBody>
      </p:sp>
      <p:grpSp>
        <p:nvGrpSpPr>
          <p:cNvPr id="1422" name="Google Shape;1422;p166"/>
          <p:cNvGrpSpPr/>
          <p:nvPr/>
        </p:nvGrpSpPr>
        <p:grpSpPr>
          <a:xfrm>
            <a:off x="58350" y="1533525"/>
            <a:ext cx="1369800" cy="734700"/>
            <a:chOff x="58350" y="1533525"/>
            <a:chExt cx="1369800" cy="734700"/>
          </a:xfrm>
        </p:grpSpPr>
        <p:sp>
          <p:nvSpPr>
            <p:cNvPr id="1423" name="Google Shape;1423;p166"/>
            <p:cNvSpPr/>
            <p:nvPr/>
          </p:nvSpPr>
          <p:spPr>
            <a:xfrm>
              <a:off x="539850" y="1533525"/>
              <a:ext cx="465600" cy="4656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424" name="Google Shape;1424;p166"/>
            <p:cNvSpPr txBox="1"/>
            <p:nvPr/>
          </p:nvSpPr>
          <p:spPr>
            <a:xfrm>
              <a:off x="58350" y="1999125"/>
              <a:ext cx="1369800" cy="26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a:solidFill>
                    <a:srgbClr val="434343"/>
                  </a:solidFill>
                  <a:latin typeface="HiraKakuPro-W3"/>
                  <a:ea typeface="HiraKakuPro-W3"/>
                  <a:cs typeface="HiraKakuPro-W3"/>
                  <a:sym typeface="HiraKakuPro-W3"/>
                </a:rPr>
                <a:t>スプライト1</a:t>
              </a:r>
              <a:endParaRPr sz="1200">
                <a:solidFill>
                  <a:srgbClr val="434343"/>
                </a:solidFill>
                <a:latin typeface="HiraKakuPro-W3"/>
                <a:ea typeface="HiraKakuPro-W3"/>
                <a:cs typeface="HiraKakuPro-W3"/>
                <a:sym typeface="HiraKakuPro-W3"/>
              </a:endParaRPr>
            </a:p>
          </p:txBody>
        </p:sp>
      </p:grpSp>
      <p:pic>
        <p:nvPicPr>
          <p:cNvPr id="1425" name="Google Shape;1425;p166"/>
          <p:cNvPicPr preferRelativeResize="0"/>
          <p:nvPr/>
        </p:nvPicPr>
        <p:blipFill>
          <a:blip r:embed="rId3">
            <a:alphaModFix/>
          </a:blip>
          <a:stretch>
            <a:fillRect/>
          </a:stretch>
        </p:blipFill>
        <p:spPr>
          <a:xfrm>
            <a:off x="1723150" y="1575850"/>
            <a:ext cx="2797100" cy="1515750"/>
          </a:xfrm>
          <a:prstGeom prst="rect">
            <a:avLst/>
          </a:prstGeom>
          <a:noFill/>
          <a:ln>
            <a:noFill/>
          </a:ln>
        </p:spPr>
      </p:pic>
      <p:sp>
        <p:nvSpPr>
          <p:cNvPr id="1426" name="Google Shape;1426;p166"/>
          <p:cNvSpPr/>
          <p:nvPr/>
        </p:nvSpPr>
        <p:spPr>
          <a:xfrm>
            <a:off x="5278000" y="2978850"/>
            <a:ext cx="2918400" cy="1240800"/>
          </a:xfrm>
          <a:prstGeom prst="wedgeRoundRectCallout">
            <a:avLst>
              <a:gd name="adj1" fmla="val -82979"/>
              <a:gd name="adj2" fmla="val -64877"/>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000">
                <a:latin typeface="HiraKakuPro-W3"/>
                <a:ea typeface="HiraKakuPro-W3"/>
                <a:cs typeface="HiraKakuPro-W3"/>
                <a:sym typeface="HiraKakuPro-W3"/>
              </a:rPr>
              <a:t>スプライトを押すたびに</a:t>
            </a:r>
            <a:r>
              <a:rPr lang="ja" sz="2000" b="1">
                <a:latin typeface="HiraKakuPro-W3"/>
                <a:ea typeface="HiraKakuPro-W3"/>
                <a:cs typeface="HiraKakuPro-W3"/>
                <a:sym typeface="HiraKakuPro-W3"/>
              </a:rPr>
              <a:t>黒</a:t>
            </a:r>
            <a:r>
              <a:rPr lang="ja" sz="2000">
                <a:latin typeface="HiraKakuPro-W3"/>
                <a:ea typeface="HiraKakuPro-W3"/>
                <a:cs typeface="HiraKakuPro-W3"/>
                <a:sym typeface="HiraKakuPro-W3"/>
              </a:rPr>
              <a:t>↔</a:t>
            </a:r>
            <a:r>
              <a:rPr lang="ja" sz="2000" b="1">
                <a:latin typeface="HiraKakuPro-W3"/>
                <a:ea typeface="HiraKakuPro-W3"/>
                <a:cs typeface="HiraKakuPro-W3"/>
                <a:sym typeface="HiraKakuPro-W3"/>
              </a:rPr>
              <a:t>白</a:t>
            </a:r>
            <a:r>
              <a:rPr lang="ja" sz="2000">
                <a:latin typeface="HiraKakuPro-W3"/>
                <a:ea typeface="HiraKakuPro-W3"/>
                <a:cs typeface="HiraKakuPro-W3"/>
                <a:sym typeface="HiraKakuPro-W3"/>
              </a:rPr>
              <a:t>に変わる</a:t>
            </a:r>
            <a:endParaRPr sz="2000">
              <a:latin typeface="HiraKakuPro-W3"/>
              <a:ea typeface="HiraKakuPro-W3"/>
              <a:cs typeface="HiraKakuPro-W3"/>
              <a:sym typeface="HiraKakuPro-W3"/>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pic>
        <p:nvPicPr>
          <p:cNvPr id="1431" name="Google Shape;1431;p167"/>
          <p:cNvPicPr preferRelativeResize="0"/>
          <p:nvPr/>
        </p:nvPicPr>
        <p:blipFill>
          <a:blip r:embed="rId3">
            <a:alphaModFix/>
          </a:blip>
          <a:stretch>
            <a:fillRect/>
          </a:stretch>
        </p:blipFill>
        <p:spPr>
          <a:xfrm>
            <a:off x="1580550" y="1343494"/>
            <a:ext cx="4005475" cy="3164982"/>
          </a:xfrm>
          <a:prstGeom prst="rect">
            <a:avLst/>
          </a:prstGeom>
          <a:noFill/>
          <a:ln>
            <a:noFill/>
          </a:ln>
        </p:spPr>
      </p:pic>
      <p:sp>
        <p:nvSpPr>
          <p:cNvPr id="1432" name="Google Shape;1432;p16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ステップ5</a:t>
            </a:r>
            <a:r>
              <a:rPr lang="ja">
                <a:solidFill>
                  <a:srgbClr val="B7B7B7"/>
                </a:solidFill>
              </a:rPr>
              <a:t>（スプライト1）</a:t>
            </a:r>
            <a:endParaRPr/>
          </a:p>
        </p:txBody>
      </p:sp>
      <p:grpSp>
        <p:nvGrpSpPr>
          <p:cNvPr id="1433" name="Google Shape;1433;p167"/>
          <p:cNvGrpSpPr/>
          <p:nvPr/>
        </p:nvGrpSpPr>
        <p:grpSpPr>
          <a:xfrm>
            <a:off x="58350" y="1533525"/>
            <a:ext cx="1369800" cy="734700"/>
            <a:chOff x="58350" y="1533525"/>
            <a:chExt cx="1369800" cy="734700"/>
          </a:xfrm>
        </p:grpSpPr>
        <p:sp>
          <p:nvSpPr>
            <p:cNvPr id="1434" name="Google Shape;1434;p167"/>
            <p:cNvSpPr/>
            <p:nvPr/>
          </p:nvSpPr>
          <p:spPr>
            <a:xfrm>
              <a:off x="539850" y="1533525"/>
              <a:ext cx="465600" cy="4656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435" name="Google Shape;1435;p167"/>
            <p:cNvSpPr txBox="1"/>
            <p:nvPr/>
          </p:nvSpPr>
          <p:spPr>
            <a:xfrm>
              <a:off x="58350" y="1999125"/>
              <a:ext cx="1369800" cy="26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a:solidFill>
                    <a:srgbClr val="434343"/>
                  </a:solidFill>
                  <a:latin typeface="HiraKakuPro-W3"/>
                  <a:ea typeface="HiraKakuPro-W3"/>
                  <a:cs typeface="HiraKakuPro-W3"/>
                  <a:sym typeface="HiraKakuPro-W3"/>
                </a:rPr>
                <a:t>スプライト1</a:t>
              </a:r>
              <a:endParaRPr sz="1200">
                <a:solidFill>
                  <a:srgbClr val="434343"/>
                </a:solidFill>
                <a:latin typeface="HiraKakuPro-W3"/>
                <a:ea typeface="HiraKakuPro-W3"/>
                <a:cs typeface="HiraKakuPro-W3"/>
                <a:sym typeface="HiraKakuPro-W3"/>
              </a:endParaRPr>
            </a:p>
          </p:txBody>
        </p:sp>
      </p:grpSp>
      <p:sp>
        <p:nvSpPr>
          <p:cNvPr id="1436" name="Google Shape;1436;p167"/>
          <p:cNvSpPr/>
          <p:nvPr/>
        </p:nvSpPr>
        <p:spPr>
          <a:xfrm>
            <a:off x="5586025" y="3126500"/>
            <a:ext cx="2261400" cy="1240800"/>
          </a:xfrm>
          <a:prstGeom prst="wedgeRoundRectCallout">
            <a:avLst>
              <a:gd name="adj1" fmla="val -86833"/>
              <a:gd name="adj2" fmla="val -55926"/>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000">
                <a:latin typeface="HiraKakuPro-W3"/>
                <a:ea typeface="HiraKakuPro-W3"/>
                <a:cs typeface="HiraKakuPro-W3"/>
                <a:sym typeface="HiraKakuPro-W3"/>
              </a:rPr>
              <a:t>スプライトが</a:t>
            </a:r>
            <a:endParaRPr sz="2000">
              <a:latin typeface="HiraKakuPro-W3"/>
              <a:ea typeface="HiraKakuPro-W3"/>
              <a:cs typeface="HiraKakuPro-W3"/>
              <a:sym typeface="HiraKakuPro-W3"/>
            </a:endParaRPr>
          </a:p>
          <a:p>
            <a:pPr marL="0" lvl="0" indent="0" algn="ctr" rtl="0">
              <a:spcBef>
                <a:spcPts val="0"/>
              </a:spcBef>
              <a:spcAft>
                <a:spcPts val="0"/>
              </a:spcAft>
              <a:buNone/>
            </a:pPr>
            <a:r>
              <a:rPr lang="ja" sz="2000">
                <a:latin typeface="HiraKakuPro-W3"/>
                <a:ea typeface="HiraKakuPro-W3"/>
                <a:cs typeface="HiraKakuPro-W3"/>
                <a:sym typeface="HiraKakuPro-W3"/>
              </a:rPr>
              <a:t>黒=1</a:t>
            </a:r>
            <a:endParaRPr sz="2000">
              <a:latin typeface="HiraKakuPro-W3"/>
              <a:ea typeface="HiraKakuPro-W3"/>
              <a:cs typeface="HiraKakuPro-W3"/>
              <a:sym typeface="HiraKakuPro-W3"/>
            </a:endParaRPr>
          </a:p>
          <a:p>
            <a:pPr marL="0" lvl="0" indent="0" algn="ctr" rtl="0">
              <a:spcBef>
                <a:spcPts val="0"/>
              </a:spcBef>
              <a:spcAft>
                <a:spcPts val="0"/>
              </a:spcAft>
              <a:buNone/>
            </a:pPr>
            <a:r>
              <a:rPr lang="ja" sz="2000">
                <a:latin typeface="HiraKakuPro-W3"/>
                <a:ea typeface="HiraKakuPro-W3"/>
                <a:cs typeface="HiraKakuPro-W3"/>
                <a:sym typeface="HiraKakuPro-W3"/>
              </a:rPr>
              <a:t>白=0</a:t>
            </a:r>
            <a:endParaRPr sz="2000">
              <a:latin typeface="HiraKakuPro-W3"/>
              <a:ea typeface="HiraKakuPro-W3"/>
              <a:cs typeface="HiraKakuPro-W3"/>
              <a:sym typeface="HiraKakuPro-W3"/>
            </a:endParaRPr>
          </a:p>
        </p:txBody>
      </p:sp>
      <p:pic>
        <p:nvPicPr>
          <p:cNvPr id="1437" name="Google Shape;1437;p167"/>
          <p:cNvPicPr preferRelativeResize="0"/>
          <p:nvPr/>
        </p:nvPicPr>
        <p:blipFill>
          <a:blip r:embed="rId4">
            <a:alphaModFix/>
          </a:blip>
          <a:stretch>
            <a:fillRect/>
          </a:stretch>
        </p:blipFill>
        <p:spPr>
          <a:xfrm>
            <a:off x="7958450" y="2913450"/>
            <a:ext cx="1001875" cy="182582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16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ステップ6</a:t>
            </a:r>
            <a:r>
              <a:rPr lang="ja">
                <a:solidFill>
                  <a:srgbClr val="B7B7B7"/>
                </a:solidFill>
              </a:rPr>
              <a:t>（スプライト2）</a:t>
            </a:r>
            <a:endParaRPr/>
          </a:p>
        </p:txBody>
      </p:sp>
      <p:grpSp>
        <p:nvGrpSpPr>
          <p:cNvPr id="1443" name="Google Shape;1443;p168"/>
          <p:cNvGrpSpPr/>
          <p:nvPr/>
        </p:nvGrpSpPr>
        <p:grpSpPr>
          <a:xfrm>
            <a:off x="58350" y="1533525"/>
            <a:ext cx="1369800" cy="734700"/>
            <a:chOff x="58350" y="1533525"/>
            <a:chExt cx="1369800" cy="734700"/>
          </a:xfrm>
        </p:grpSpPr>
        <p:sp>
          <p:nvSpPr>
            <p:cNvPr id="1444" name="Google Shape;1444;p168"/>
            <p:cNvSpPr/>
            <p:nvPr/>
          </p:nvSpPr>
          <p:spPr>
            <a:xfrm>
              <a:off x="539850" y="1533525"/>
              <a:ext cx="465600" cy="4656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445" name="Google Shape;1445;p168"/>
            <p:cNvSpPr txBox="1"/>
            <p:nvPr/>
          </p:nvSpPr>
          <p:spPr>
            <a:xfrm>
              <a:off x="58350" y="1999125"/>
              <a:ext cx="1369800" cy="26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a:solidFill>
                    <a:srgbClr val="434343"/>
                  </a:solidFill>
                  <a:latin typeface="HiraKakuPro-W3"/>
                  <a:ea typeface="HiraKakuPro-W3"/>
                  <a:cs typeface="HiraKakuPro-W3"/>
                  <a:sym typeface="HiraKakuPro-W3"/>
                </a:rPr>
                <a:t>スプライト2</a:t>
              </a:r>
              <a:endParaRPr sz="1200">
                <a:solidFill>
                  <a:srgbClr val="434343"/>
                </a:solidFill>
                <a:latin typeface="HiraKakuPro-W3"/>
                <a:ea typeface="HiraKakuPro-W3"/>
                <a:cs typeface="HiraKakuPro-W3"/>
                <a:sym typeface="HiraKakuPro-W3"/>
              </a:endParaRPr>
            </a:p>
          </p:txBody>
        </p:sp>
      </p:grpSp>
      <p:pic>
        <p:nvPicPr>
          <p:cNvPr id="1446" name="Google Shape;1446;p168"/>
          <p:cNvPicPr preferRelativeResize="0"/>
          <p:nvPr/>
        </p:nvPicPr>
        <p:blipFill>
          <a:blip r:embed="rId3">
            <a:alphaModFix/>
          </a:blip>
          <a:stretch>
            <a:fillRect/>
          </a:stretch>
        </p:blipFill>
        <p:spPr>
          <a:xfrm>
            <a:off x="1580550" y="1343494"/>
            <a:ext cx="3853075" cy="3204538"/>
          </a:xfrm>
          <a:prstGeom prst="rect">
            <a:avLst/>
          </a:prstGeom>
          <a:noFill/>
          <a:ln>
            <a:noFill/>
          </a:ln>
        </p:spPr>
      </p:pic>
      <p:sp>
        <p:nvSpPr>
          <p:cNvPr id="1447" name="Google Shape;1447;p168"/>
          <p:cNvSpPr/>
          <p:nvPr/>
        </p:nvSpPr>
        <p:spPr>
          <a:xfrm>
            <a:off x="5629900" y="2783900"/>
            <a:ext cx="403500" cy="1386900"/>
          </a:xfrm>
          <a:prstGeom prst="righ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448" name="Google Shape;1448;p168"/>
          <p:cNvSpPr txBox="1"/>
          <p:nvPr/>
        </p:nvSpPr>
        <p:spPr>
          <a:xfrm>
            <a:off x="6168050" y="3032275"/>
            <a:ext cx="2473500" cy="8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ここがスプライト1と違う！</a:t>
            </a:r>
            <a:endParaRPr sz="2000">
              <a:solidFill>
                <a:srgbClr val="666666"/>
              </a:solidFill>
              <a:latin typeface="HiraKakuPro-W3"/>
              <a:ea typeface="HiraKakuPro-W3"/>
              <a:cs typeface="HiraKakuPro-W3"/>
              <a:sym typeface="HiraKakuPro-W3"/>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16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ステップ6の説明</a:t>
            </a:r>
            <a:r>
              <a:rPr lang="ja">
                <a:solidFill>
                  <a:srgbClr val="B7B7B7"/>
                </a:solidFill>
              </a:rPr>
              <a:t>（スプライト2）</a:t>
            </a:r>
            <a:endParaRPr/>
          </a:p>
        </p:txBody>
      </p:sp>
      <p:sp>
        <p:nvSpPr>
          <p:cNvPr id="1454" name="Google Shape;1454;p169"/>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endParaRPr/>
          </a:p>
        </p:txBody>
      </p:sp>
      <p:pic>
        <p:nvPicPr>
          <p:cNvPr id="1455" name="Google Shape;1455;p169"/>
          <p:cNvPicPr preferRelativeResize="0"/>
          <p:nvPr/>
        </p:nvPicPr>
        <p:blipFill rotWithShape="1">
          <a:blip r:embed="rId3">
            <a:alphaModFix/>
          </a:blip>
          <a:srcRect t="5936" b="57846"/>
          <a:stretch/>
        </p:blipFill>
        <p:spPr>
          <a:xfrm>
            <a:off x="467900" y="1407475"/>
            <a:ext cx="4022702" cy="802113"/>
          </a:xfrm>
          <a:prstGeom prst="rect">
            <a:avLst/>
          </a:prstGeom>
          <a:noFill/>
          <a:ln>
            <a:noFill/>
          </a:ln>
        </p:spPr>
      </p:pic>
      <p:pic>
        <p:nvPicPr>
          <p:cNvPr id="1456" name="Google Shape;1456;p169"/>
          <p:cNvPicPr preferRelativeResize="0"/>
          <p:nvPr/>
        </p:nvPicPr>
        <p:blipFill rotWithShape="1">
          <a:blip r:embed="rId3">
            <a:alphaModFix/>
          </a:blip>
          <a:srcRect t="63782"/>
          <a:stretch/>
        </p:blipFill>
        <p:spPr>
          <a:xfrm>
            <a:off x="467863" y="2170675"/>
            <a:ext cx="4022765" cy="802125"/>
          </a:xfrm>
          <a:prstGeom prst="rect">
            <a:avLst/>
          </a:prstGeom>
          <a:noFill/>
          <a:ln>
            <a:noFill/>
          </a:ln>
        </p:spPr>
      </p:pic>
      <p:sp>
        <p:nvSpPr>
          <p:cNvPr id="1457" name="Google Shape;1457;p169"/>
          <p:cNvSpPr/>
          <p:nvPr/>
        </p:nvSpPr>
        <p:spPr>
          <a:xfrm>
            <a:off x="4563100" y="1488500"/>
            <a:ext cx="403500" cy="1386900"/>
          </a:xfrm>
          <a:prstGeom prst="righ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458" name="Google Shape;1458;p169"/>
          <p:cNvSpPr txBox="1"/>
          <p:nvPr/>
        </p:nvSpPr>
        <p:spPr>
          <a:xfrm>
            <a:off x="5101250" y="1736875"/>
            <a:ext cx="3405600" cy="8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変数の後にどんどん1/0を付け足していく</a:t>
            </a:r>
            <a:endParaRPr sz="2000">
              <a:solidFill>
                <a:srgbClr val="666666"/>
              </a:solidFill>
              <a:latin typeface="HiraKakuPro-W3"/>
              <a:ea typeface="HiraKakuPro-W3"/>
              <a:cs typeface="HiraKakuPro-W3"/>
              <a:sym typeface="HiraKakuPro-W3"/>
            </a:endParaRPr>
          </a:p>
        </p:txBody>
      </p:sp>
      <p:sp>
        <p:nvSpPr>
          <p:cNvPr id="1459" name="Google Shape;1459;p169"/>
          <p:cNvSpPr txBox="1"/>
          <p:nvPr/>
        </p:nvSpPr>
        <p:spPr>
          <a:xfrm>
            <a:off x="780200" y="3272300"/>
            <a:ext cx="6728700" cy="10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例えば1マス目が1だった場合 → 変数=1</a:t>
            </a:r>
            <a:endParaRPr sz="2000">
              <a:solidFill>
                <a:srgbClr val="666666"/>
              </a:solidFill>
              <a:latin typeface="HiraKakuPro-W3"/>
              <a:ea typeface="HiraKakuPro-W3"/>
              <a:cs typeface="HiraKakuPro-W3"/>
              <a:sym typeface="HiraKakuPro-W3"/>
            </a:endParaRPr>
          </a:p>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  2マス目が1だった場合 → 1+1=11</a:t>
            </a:r>
            <a:endParaRPr sz="2000">
              <a:solidFill>
                <a:srgbClr val="666666"/>
              </a:solidFill>
              <a:latin typeface="HiraKakuPro-W3"/>
              <a:ea typeface="HiraKakuPro-W3"/>
              <a:cs typeface="HiraKakuPro-W3"/>
              <a:sym typeface="HiraKakuPro-W3"/>
            </a:endParaRPr>
          </a:p>
          <a:p>
            <a:pPr marL="0" lvl="0" indent="0" algn="l" rtl="0">
              <a:spcBef>
                <a:spcPts val="0"/>
              </a:spcBef>
              <a:spcAft>
                <a:spcPts val="0"/>
              </a:spcAft>
              <a:buClr>
                <a:schemeClr val="dk1"/>
              </a:buClr>
              <a:buSzPts val="1100"/>
              <a:buFont typeface="Arial"/>
              <a:buNone/>
            </a:pPr>
            <a:r>
              <a:rPr lang="ja" sz="2000">
                <a:solidFill>
                  <a:schemeClr val="dk2"/>
                </a:solidFill>
                <a:latin typeface="HiraKakuPro-W3"/>
                <a:ea typeface="HiraKakuPro-W3"/>
                <a:cs typeface="HiraKakuPro-W3"/>
                <a:sym typeface="HiraKakuPro-W3"/>
              </a:rPr>
              <a:t>  2マス目が0だった場合 → 1+0=10</a:t>
            </a:r>
            <a:endParaRPr sz="2000">
              <a:solidFill>
                <a:schemeClr val="dk2"/>
              </a:solidFill>
              <a:latin typeface="HiraKakuPro-W3"/>
              <a:ea typeface="HiraKakuPro-W3"/>
              <a:cs typeface="HiraKakuPro-W3"/>
              <a:sym typeface="HiraKakuPro-W3"/>
            </a:endParaRPr>
          </a:p>
          <a:p>
            <a:pPr marL="0" lvl="0" indent="0" algn="l" rtl="0">
              <a:spcBef>
                <a:spcPts val="0"/>
              </a:spcBef>
              <a:spcAft>
                <a:spcPts val="0"/>
              </a:spcAft>
              <a:buNone/>
            </a:pPr>
            <a:endParaRPr sz="2000">
              <a:solidFill>
                <a:srgbClr val="666666"/>
              </a:solidFill>
              <a:latin typeface="HiraKakuPro-W3"/>
              <a:ea typeface="HiraKakuPro-W3"/>
              <a:cs typeface="HiraKakuPro-W3"/>
              <a:sym typeface="HiraKakuPro-W3"/>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17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ステップ6の説明</a:t>
            </a:r>
            <a:endParaRPr/>
          </a:p>
        </p:txBody>
      </p:sp>
      <p:grpSp>
        <p:nvGrpSpPr>
          <p:cNvPr id="1465" name="Google Shape;1465;p170"/>
          <p:cNvGrpSpPr/>
          <p:nvPr/>
        </p:nvGrpSpPr>
        <p:grpSpPr>
          <a:xfrm>
            <a:off x="58350" y="1533525"/>
            <a:ext cx="1369800" cy="734700"/>
            <a:chOff x="58350" y="1533525"/>
            <a:chExt cx="1369800" cy="734700"/>
          </a:xfrm>
        </p:grpSpPr>
        <p:sp>
          <p:nvSpPr>
            <p:cNvPr id="1466" name="Google Shape;1466;p170"/>
            <p:cNvSpPr/>
            <p:nvPr/>
          </p:nvSpPr>
          <p:spPr>
            <a:xfrm>
              <a:off x="539850" y="1533525"/>
              <a:ext cx="465600" cy="4656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467" name="Google Shape;1467;p170"/>
            <p:cNvSpPr txBox="1"/>
            <p:nvPr/>
          </p:nvSpPr>
          <p:spPr>
            <a:xfrm>
              <a:off x="58350" y="1999125"/>
              <a:ext cx="1369800" cy="26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a:solidFill>
                    <a:srgbClr val="434343"/>
                  </a:solidFill>
                  <a:latin typeface="HiraKakuPro-W3"/>
                  <a:ea typeface="HiraKakuPro-W3"/>
                  <a:cs typeface="HiraKakuPro-W3"/>
                  <a:sym typeface="HiraKakuPro-W3"/>
                </a:rPr>
                <a:t>スプライト2</a:t>
              </a:r>
              <a:endParaRPr sz="1200">
                <a:solidFill>
                  <a:srgbClr val="434343"/>
                </a:solidFill>
                <a:latin typeface="HiraKakuPro-W3"/>
                <a:ea typeface="HiraKakuPro-W3"/>
                <a:cs typeface="HiraKakuPro-W3"/>
                <a:sym typeface="HiraKakuPro-W3"/>
              </a:endParaRPr>
            </a:p>
          </p:txBody>
        </p:sp>
      </p:grpSp>
      <p:pic>
        <p:nvPicPr>
          <p:cNvPr id="1468" name="Google Shape;1468;p170"/>
          <p:cNvPicPr preferRelativeResize="0"/>
          <p:nvPr/>
        </p:nvPicPr>
        <p:blipFill>
          <a:blip r:embed="rId3">
            <a:alphaModFix/>
          </a:blip>
          <a:stretch>
            <a:fillRect/>
          </a:stretch>
        </p:blipFill>
        <p:spPr>
          <a:xfrm>
            <a:off x="1580550" y="1343494"/>
            <a:ext cx="3853075" cy="3204538"/>
          </a:xfrm>
          <a:prstGeom prst="rect">
            <a:avLst/>
          </a:prstGeom>
          <a:noFill/>
          <a:ln>
            <a:noFill/>
          </a:ln>
        </p:spPr>
      </p:pic>
      <p:sp>
        <p:nvSpPr>
          <p:cNvPr id="1469" name="Google Shape;1469;p170"/>
          <p:cNvSpPr txBox="1"/>
          <p:nvPr/>
        </p:nvSpPr>
        <p:spPr>
          <a:xfrm>
            <a:off x="4613400" y="1591900"/>
            <a:ext cx="4255800" cy="8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0.1秒ずつ時間差をつけてカウント</a:t>
            </a:r>
            <a:endParaRPr sz="2000">
              <a:solidFill>
                <a:srgbClr val="666666"/>
              </a:solidFill>
              <a:latin typeface="HiraKakuPro-W3"/>
              <a:ea typeface="HiraKakuPro-W3"/>
              <a:cs typeface="HiraKakuPro-W3"/>
              <a:sym typeface="HiraKakuPro-W3"/>
            </a:endParaRPr>
          </a:p>
          <a:p>
            <a:pPr marL="0" lvl="0" indent="0" algn="l" rtl="0">
              <a:spcBef>
                <a:spcPts val="0"/>
              </a:spcBef>
              <a:spcAft>
                <a:spcPts val="0"/>
              </a:spcAft>
              <a:buNone/>
            </a:pPr>
            <a:r>
              <a:rPr lang="ja" sz="1600">
                <a:solidFill>
                  <a:srgbClr val="666666"/>
                </a:solidFill>
                <a:latin typeface="HiraKakuPro-W3"/>
                <a:ea typeface="HiraKakuPro-W3"/>
                <a:cs typeface="HiraKakuPro-W3"/>
                <a:sym typeface="HiraKakuPro-W3"/>
              </a:rPr>
              <a:t>（2個目のスプライトは0.2秒後）</a:t>
            </a:r>
            <a:endParaRPr sz="1600">
              <a:solidFill>
                <a:srgbClr val="666666"/>
              </a:solidFill>
              <a:latin typeface="HiraKakuPro-W3"/>
              <a:ea typeface="HiraKakuPro-W3"/>
              <a:cs typeface="HiraKakuPro-W3"/>
              <a:sym typeface="HiraKakuPro-W3"/>
            </a:endParaRPr>
          </a:p>
        </p:txBody>
      </p:sp>
      <p:sp>
        <p:nvSpPr>
          <p:cNvPr id="1470" name="Google Shape;1470;p170"/>
          <p:cNvSpPr/>
          <p:nvPr/>
        </p:nvSpPr>
        <p:spPr>
          <a:xfrm rot="-779921">
            <a:off x="3610944" y="1883539"/>
            <a:ext cx="952302" cy="351928"/>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71"/>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スプライト3以降は頑張って....</a:t>
            </a:r>
            <a:endParaRPr sz="2400"/>
          </a:p>
        </p:txBody>
      </p:sp>
      <p:sp>
        <p:nvSpPr>
          <p:cNvPr id="1476" name="Google Shape;1476;p171"/>
          <p:cNvSpPr txBox="1"/>
          <p:nvPr/>
        </p:nvSpPr>
        <p:spPr>
          <a:xfrm>
            <a:off x="4708850" y="4235600"/>
            <a:ext cx="3764100" cy="5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600">
                <a:solidFill>
                  <a:srgbClr val="666666"/>
                </a:solidFill>
                <a:latin typeface="HiraKakuPro-W3"/>
                <a:ea typeface="HiraKakuPro-W3"/>
                <a:cs typeface="HiraKakuPro-W3"/>
                <a:sym typeface="HiraKakuPro-W3"/>
              </a:rPr>
              <a:t>スプライト2を複製すれば楽...</a:t>
            </a:r>
            <a:endParaRPr sz="1600">
              <a:solidFill>
                <a:srgbClr val="666666"/>
              </a:solidFill>
              <a:latin typeface="HiraKakuPro-W3"/>
              <a:ea typeface="HiraKakuPro-W3"/>
              <a:cs typeface="HiraKakuPro-W3"/>
              <a:sym typeface="HiraKakuPro-W3"/>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173"/>
          <p:cNvSpPr txBox="1">
            <a:spLocks noGrp="1"/>
          </p:cNvSpPr>
          <p:nvPr>
            <p:ph type="ctrTitle"/>
          </p:nvPr>
        </p:nvSpPr>
        <p:spPr>
          <a:xfrm>
            <a:off x="685800" y="1567425"/>
            <a:ext cx="71403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3000"/>
              <a:t>⑥まとめ</a:t>
            </a:r>
            <a:endParaRPr sz="300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174"/>
          <p:cNvSpPr txBox="1">
            <a:spLocks noGrp="1"/>
          </p:cNvSpPr>
          <p:nvPr>
            <p:ph type="title"/>
          </p:nvPr>
        </p:nvSpPr>
        <p:spPr>
          <a:xfrm>
            <a:off x="311700" y="14983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私たちの身の回りの色々な事が自動化されている</a:t>
            </a:r>
            <a:endParaRPr sz="2400"/>
          </a:p>
        </p:txBody>
      </p:sp>
      <p:pic>
        <p:nvPicPr>
          <p:cNvPr id="1491" name="Google Shape;1491;p174"/>
          <p:cNvPicPr preferRelativeResize="0"/>
          <p:nvPr/>
        </p:nvPicPr>
        <p:blipFill>
          <a:blip r:embed="rId3">
            <a:alphaModFix/>
          </a:blip>
          <a:stretch>
            <a:fillRect/>
          </a:stretch>
        </p:blipFill>
        <p:spPr>
          <a:xfrm>
            <a:off x="5203225" y="3168500"/>
            <a:ext cx="1294475" cy="1430350"/>
          </a:xfrm>
          <a:prstGeom prst="rect">
            <a:avLst/>
          </a:prstGeom>
          <a:noFill/>
          <a:ln>
            <a:noFill/>
          </a:ln>
        </p:spPr>
      </p:pic>
      <p:pic>
        <p:nvPicPr>
          <p:cNvPr id="1492" name="Google Shape;1492;p174"/>
          <p:cNvPicPr preferRelativeResize="0"/>
          <p:nvPr/>
        </p:nvPicPr>
        <p:blipFill>
          <a:blip r:embed="rId4">
            <a:alphaModFix/>
          </a:blip>
          <a:stretch>
            <a:fillRect/>
          </a:stretch>
        </p:blipFill>
        <p:spPr>
          <a:xfrm>
            <a:off x="6997675" y="3017163"/>
            <a:ext cx="1370301" cy="1733025"/>
          </a:xfrm>
          <a:prstGeom prst="rect">
            <a:avLst/>
          </a:prstGeom>
          <a:noFill/>
          <a:ln>
            <a:noFill/>
          </a:ln>
        </p:spPr>
      </p:pic>
      <p:grpSp>
        <p:nvGrpSpPr>
          <p:cNvPr id="1493" name="Google Shape;1493;p174"/>
          <p:cNvGrpSpPr/>
          <p:nvPr/>
        </p:nvGrpSpPr>
        <p:grpSpPr>
          <a:xfrm>
            <a:off x="2877200" y="3051200"/>
            <a:ext cx="1826050" cy="1523700"/>
            <a:chOff x="2494125" y="3192975"/>
            <a:chExt cx="1826050" cy="1523700"/>
          </a:xfrm>
        </p:grpSpPr>
        <p:pic>
          <p:nvPicPr>
            <p:cNvPr id="1494" name="Google Shape;1494;p174"/>
            <p:cNvPicPr preferRelativeResize="0"/>
            <p:nvPr/>
          </p:nvPicPr>
          <p:blipFill>
            <a:blip r:embed="rId5">
              <a:alphaModFix/>
            </a:blip>
            <a:stretch>
              <a:fillRect/>
            </a:stretch>
          </p:blipFill>
          <p:spPr>
            <a:xfrm>
              <a:off x="3197775" y="3594275"/>
              <a:ext cx="1122400" cy="1122400"/>
            </a:xfrm>
            <a:prstGeom prst="rect">
              <a:avLst/>
            </a:prstGeom>
            <a:noFill/>
            <a:ln>
              <a:noFill/>
            </a:ln>
          </p:spPr>
        </p:pic>
        <p:pic>
          <p:nvPicPr>
            <p:cNvPr id="1495" name="Google Shape;1495;p174"/>
            <p:cNvPicPr preferRelativeResize="0"/>
            <p:nvPr/>
          </p:nvPicPr>
          <p:blipFill>
            <a:blip r:embed="rId6">
              <a:alphaModFix/>
            </a:blip>
            <a:stretch>
              <a:fillRect/>
            </a:stretch>
          </p:blipFill>
          <p:spPr>
            <a:xfrm flipH="1">
              <a:off x="2494125" y="3192975"/>
              <a:ext cx="822800" cy="1523700"/>
            </a:xfrm>
            <a:prstGeom prst="rect">
              <a:avLst/>
            </a:prstGeom>
            <a:noFill/>
            <a:ln>
              <a:noFill/>
            </a:ln>
          </p:spPr>
        </p:pic>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7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今回のプログラムも....</a:t>
            </a:r>
            <a:endParaRPr/>
          </a:p>
        </p:txBody>
      </p:sp>
      <p:grpSp>
        <p:nvGrpSpPr>
          <p:cNvPr id="1501" name="Google Shape;1501;p175"/>
          <p:cNvGrpSpPr/>
          <p:nvPr/>
        </p:nvGrpSpPr>
        <p:grpSpPr>
          <a:xfrm>
            <a:off x="571900" y="1712975"/>
            <a:ext cx="1072200" cy="1808751"/>
            <a:chOff x="644325" y="1847400"/>
            <a:chExt cx="1072200" cy="1808751"/>
          </a:xfrm>
        </p:grpSpPr>
        <p:sp>
          <p:nvSpPr>
            <p:cNvPr id="1502" name="Google Shape;1502;p175"/>
            <p:cNvSpPr/>
            <p:nvPr/>
          </p:nvSpPr>
          <p:spPr>
            <a:xfrm>
              <a:off x="644325" y="1847400"/>
              <a:ext cx="10722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a:solidFill>
                    <a:schemeClr val="dk1"/>
                  </a:solidFill>
                  <a:latin typeface="HiraKakuPro-W3"/>
                  <a:ea typeface="HiraKakuPro-W3"/>
                  <a:cs typeface="HiraKakuPro-W3"/>
                  <a:sym typeface="HiraKakuPro-W3"/>
                </a:rPr>
                <a:t>絵を描く</a:t>
              </a:r>
              <a:endParaRPr/>
            </a:p>
          </p:txBody>
        </p:sp>
        <p:pic>
          <p:nvPicPr>
            <p:cNvPr id="1503" name="Google Shape;1503;p175"/>
            <p:cNvPicPr preferRelativeResize="0"/>
            <p:nvPr/>
          </p:nvPicPr>
          <p:blipFill>
            <a:blip r:embed="rId3">
              <a:alphaModFix/>
            </a:blip>
            <a:stretch>
              <a:fillRect/>
            </a:stretch>
          </p:blipFill>
          <p:spPr>
            <a:xfrm>
              <a:off x="788751" y="2484825"/>
              <a:ext cx="783326" cy="1171326"/>
            </a:xfrm>
            <a:prstGeom prst="rect">
              <a:avLst/>
            </a:prstGeom>
            <a:noFill/>
            <a:ln>
              <a:noFill/>
            </a:ln>
          </p:spPr>
        </p:pic>
      </p:grpSp>
      <p:grpSp>
        <p:nvGrpSpPr>
          <p:cNvPr id="1504" name="Google Shape;1504;p175"/>
          <p:cNvGrpSpPr/>
          <p:nvPr/>
        </p:nvGrpSpPr>
        <p:grpSpPr>
          <a:xfrm>
            <a:off x="2434563" y="1724000"/>
            <a:ext cx="1238700" cy="1786699"/>
            <a:chOff x="2434588" y="1847400"/>
            <a:chExt cx="1238700" cy="1786699"/>
          </a:xfrm>
        </p:grpSpPr>
        <p:sp>
          <p:nvSpPr>
            <p:cNvPr id="1505" name="Google Shape;1505;p175"/>
            <p:cNvSpPr/>
            <p:nvPr/>
          </p:nvSpPr>
          <p:spPr>
            <a:xfrm>
              <a:off x="2434588"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1/0に直す</a:t>
              </a:r>
              <a:endParaRPr>
                <a:solidFill>
                  <a:schemeClr val="dk1"/>
                </a:solidFill>
                <a:latin typeface="HiraKakuPro-W3"/>
                <a:ea typeface="HiraKakuPro-W3"/>
                <a:cs typeface="HiraKakuPro-W3"/>
                <a:sym typeface="HiraKakuPro-W3"/>
              </a:endParaRPr>
            </a:p>
          </p:txBody>
        </p:sp>
        <p:pic>
          <p:nvPicPr>
            <p:cNvPr id="1506" name="Google Shape;1506;p175"/>
            <p:cNvPicPr preferRelativeResize="0"/>
            <p:nvPr/>
          </p:nvPicPr>
          <p:blipFill>
            <a:blip r:embed="rId4">
              <a:alphaModFix/>
            </a:blip>
            <a:stretch>
              <a:fillRect/>
            </a:stretch>
          </p:blipFill>
          <p:spPr>
            <a:xfrm>
              <a:off x="2434588" y="2506868"/>
              <a:ext cx="1238700" cy="1127232"/>
            </a:xfrm>
            <a:prstGeom prst="rect">
              <a:avLst/>
            </a:prstGeom>
            <a:noFill/>
            <a:ln>
              <a:noFill/>
            </a:ln>
          </p:spPr>
        </p:pic>
      </p:grpSp>
      <p:grpSp>
        <p:nvGrpSpPr>
          <p:cNvPr id="1507" name="Google Shape;1507;p175"/>
          <p:cNvGrpSpPr/>
          <p:nvPr/>
        </p:nvGrpSpPr>
        <p:grpSpPr>
          <a:xfrm>
            <a:off x="6911875" y="1712975"/>
            <a:ext cx="1593000" cy="1955899"/>
            <a:chOff x="6911875" y="1847400"/>
            <a:chExt cx="1593000" cy="1955899"/>
          </a:xfrm>
        </p:grpSpPr>
        <p:sp>
          <p:nvSpPr>
            <p:cNvPr id="1508" name="Google Shape;1508;p175"/>
            <p:cNvSpPr/>
            <p:nvPr/>
          </p:nvSpPr>
          <p:spPr>
            <a:xfrm>
              <a:off x="6911875" y="1847400"/>
              <a:ext cx="15930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1/0を絵に直す</a:t>
              </a:r>
              <a:endParaRPr>
                <a:solidFill>
                  <a:schemeClr val="dk1"/>
                </a:solidFill>
                <a:latin typeface="HiraKakuPro-W3"/>
                <a:ea typeface="HiraKakuPro-W3"/>
                <a:cs typeface="HiraKakuPro-W3"/>
                <a:sym typeface="HiraKakuPro-W3"/>
              </a:endParaRPr>
            </a:p>
          </p:txBody>
        </p:sp>
        <p:pic>
          <p:nvPicPr>
            <p:cNvPr id="1509" name="Google Shape;1509;p175"/>
            <p:cNvPicPr preferRelativeResize="0"/>
            <p:nvPr/>
          </p:nvPicPr>
          <p:blipFill rotWithShape="1">
            <a:blip r:embed="rId5">
              <a:alphaModFix/>
            </a:blip>
            <a:srcRect l="17704" t="12426" r="16721" b="15786"/>
            <a:stretch/>
          </p:blipFill>
          <p:spPr>
            <a:xfrm>
              <a:off x="7099800" y="2534725"/>
              <a:ext cx="1158774" cy="1268574"/>
            </a:xfrm>
            <a:prstGeom prst="rect">
              <a:avLst/>
            </a:prstGeom>
            <a:noFill/>
            <a:ln>
              <a:noFill/>
            </a:ln>
          </p:spPr>
        </p:pic>
      </p:grpSp>
      <p:sp>
        <p:nvSpPr>
          <p:cNvPr id="1510" name="Google Shape;1510;p175"/>
          <p:cNvSpPr/>
          <p:nvPr/>
        </p:nvSpPr>
        <p:spPr>
          <a:xfrm>
            <a:off x="1898038" y="273435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75"/>
          <p:cNvSpPr/>
          <p:nvPr/>
        </p:nvSpPr>
        <p:spPr>
          <a:xfrm>
            <a:off x="3897738"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75"/>
          <p:cNvSpPr/>
          <p:nvPr/>
        </p:nvSpPr>
        <p:spPr>
          <a:xfrm>
            <a:off x="6452600"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3" name="Google Shape;1513;p175"/>
          <p:cNvGrpSpPr/>
          <p:nvPr/>
        </p:nvGrpSpPr>
        <p:grpSpPr>
          <a:xfrm>
            <a:off x="4249750" y="1712975"/>
            <a:ext cx="2113150" cy="2481275"/>
            <a:chOff x="4249750" y="1712975"/>
            <a:chExt cx="2113150" cy="2481275"/>
          </a:xfrm>
        </p:grpSpPr>
        <p:grpSp>
          <p:nvGrpSpPr>
            <p:cNvPr id="1514" name="Google Shape;1514;p175"/>
            <p:cNvGrpSpPr/>
            <p:nvPr/>
          </p:nvGrpSpPr>
          <p:grpSpPr>
            <a:xfrm>
              <a:off x="4309210" y="1712975"/>
              <a:ext cx="1966750" cy="2100775"/>
              <a:chOff x="4303848" y="1847400"/>
              <a:chExt cx="1966750" cy="2100775"/>
            </a:xfrm>
          </p:grpSpPr>
          <p:sp>
            <p:nvSpPr>
              <p:cNvPr id="1515" name="Google Shape;1515;p175"/>
              <p:cNvSpPr/>
              <p:nvPr/>
            </p:nvSpPr>
            <p:spPr>
              <a:xfrm>
                <a:off x="4716713"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送る</a:t>
                </a:r>
                <a:endParaRPr>
                  <a:solidFill>
                    <a:schemeClr val="dk1"/>
                  </a:solidFill>
                  <a:latin typeface="HiraKakuPro-W3"/>
                  <a:ea typeface="HiraKakuPro-W3"/>
                  <a:cs typeface="HiraKakuPro-W3"/>
                  <a:sym typeface="HiraKakuPro-W3"/>
                </a:endParaRPr>
              </a:p>
            </p:txBody>
          </p:sp>
          <p:pic>
            <p:nvPicPr>
              <p:cNvPr id="1516" name="Google Shape;1516;p175"/>
              <p:cNvPicPr preferRelativeResize="0"/>
              <p:nvPr/>
            </p:nvPicPr>
            <p:blipFill>
              <a:blip r:embed="rId6">
                <a:alphaModFix/>
              </a:blip>
              <a:stretch>
                <a:fillRect/>
              </a:stretch>
            </p:blipFill>
            <p:spPr>
              <a:xfrm>
                <a:off x="4303848" y="2680400"/>
                <a:ext cx="668100" cy="890800"/>
              </a:xfrm>
              <a:prstGeom prst="rect">
                <a:avLst/>
              </a:prstGeom>
              <a:noFill/>
              <a:ln>
                <a:noFill/>
              </a:ln>
            </p:spPr>
          </p:pic>
          <p:pic>
            <p:nvPicPr>
              <p:cNvPr id="1517" name="Google Shape;1517;p175"/>
              <p:cNvPicPr preferRelativeResize="0"/>
              <p:nvPr/>
            </p:nvPicPr>
            <p:blipFill>
              <a:blip r:embed="rId6">
                <a:alphaModFix/>
              </a:blip>
              <a:stretch>
                <a:fillRect/>
              </a:stretch>
            </p:blipFill>
            <p:spPr>
              <a:xfrm>
                <a:off x="5602498" y="3057375"/>
                <a:ext cx="668100" cy="890800"/>
              </a:xfrm>
              <a:prstGeom prst="rect">
                <a:avLst/>
              </a:prstGeom>
              <a:noFill/>
              <a:ln>
                <a:noFill/>
              </a:ln>
            </p:spPr>
          </p:pic>
          <p:pic>
            <p:nvPicPr>
              <p:cNvPr id="1518" name="Google Shape;1518;p175"/>
              <p:cNvPicPr preferRelativeResize="0"/>
              <p:nvPr/>
            </p:nvPicPr>
            <p:blipFill>
              <a:blip r:embed="rId7">
                <a:alphaModFix/>
              </a:blip>
              <a:stretch>
                <a:fillRect/>
              </a:stretch>
            </p:blipFill>
            <p:spPr>
              <a:xfrm rot="7470336">
                <a:off x="5164693" y="3126868"/>
                <a:ext cx="245052" cy="438379"/>
              </a:xfrm>
              <a:prstGeom prst="rect">
                <a:avLst/>
              </a:prstGeom>
              <a:noFill/>
              <a:ln>
                <a:noFill/>
              </a:ln>
            </p:spPr>
          </p:pic>
        </p:grpSp>
        <p:pic>
          <p:nvPicPr>
            <p:cNvPr id="1519" name="Google Shape;1519;p175"/>
            <p:cNvPicPr preferRelativeResize="0"/>
            <p:nvPr/>
          </p:nvPicPr>
          <p:blipFill>
            <a:blip r:embed="rId8">
              <a:alphaModFix/>
            </a:blip>
            <a:stretch>
              <a:fillRect/>
            </a:stretch>
          </p:blipFill>
          <p:spPr>
            <a:xfrm>
              <a:off x="4249750" y="3668875"/>
              <a:ext cx="644500" cy="177050"/>
            </a:xfrm>
            <a:prstGeom prst="rect">
              <a:avLst/>
            </a:prstGeom>
            <a:noFill/>
            <a:ln>
              <a:noFill/>
            </a:ln>
          </p:spPr>
        </p:pic>
        <p:pic>
          <p:nvPicPr>
            <p:cNvPr id="1520" name="Google Shape;1520;p175"/>
            <p:cNvPicPr preferRelativeResize="0"/>
            <p:nvPr/>
          </p:nvPicPr>
          <p:blipFill>
            <a:blip r:embed="rId9">
              <a:alphaModFix/>
            </a:blip>
            <a:stretch>
              <a:fillRect/>
            </a:stretch>
          </p:blipFill>
          <p:spPr>
            <a:xfrm>
              <a:off x="5718400" y="4024152"/>
              <a:ext cx="644500" cy="170098"/>
            </a:xfrm>
            <a:prstGeom prst="rect">
              <a:avLst/>
            </a:prstGeom>
            <a:noFill/>
            <a:ln>
              <a:noFill/>
            </a:ln>
          </p:spPr>
        </p:pic>
        <p:sp>
          <p:nvSpPr>
            <p:cNvPr id="1521" name="Google Shape;1521;p175"/>
            <p:cNvSpPr/>
            <p:nvPr/>
          </p:nvSpPr>
          <p:spPr>
            <a:xfrm>
              <a:off x="4497244" y="3433350"/>
              <a:ext cx="146825" cy="239025"/>
            </a:xfrm>
            <a:custGeom>
              <a:avLst/>
              <a:gdLst/>
              <a:ahLst/>
              <a:cxnLst/>
              <a:rect l="l" t="t" r="r" b="b"/>
              <a:pathLst>
                <a:path w="5873" h="9561" extrusionOk="0">
                  <a:moveTo>
                    <a:pt x="5829" y="0"/>
                  </a:moveTo>
                  <a:cubicBezTo>
                    <a:pt x="6182" y="2116"/>
                    <a:pt x="1641" y="1639"/>
                    <a:pt x="324" y="3332"/>
                  </a:cubicBezTo>
                  <a:cubicBezTo>
                    <a:pt x="-1136" y="5209"/>
                    <a:pt x="3051" y="7305"/>
                    <a:pt x="3801" y="9561"/>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sp>
          <p:nvSpPr>
            <p:cNvPr id="1522" name="Google Shape;1522;p175"/>
            <p:cNvSpPr/>
            <p:nvPr/>
          </p:nvSpPr>
          <p:spPr>
            <a:xfrm>
              <a:off x="5930616" y="3813625"/>
              <a:ext cx="110325" cy="206425"/>
            </a:xfrm>
            <a:custGeom>
              <a:avLst/>
              <a:gdLst/>
              <a:ahLst/>
              <a:cxnLst/>
              <a:rect l="l" t="t" r="r" b="b"/>
              <a:pathLst>
                <a:path w="4413" h="8257" extrusionOk="0">
                  <a:moveTo>
                    <a:pt x="791" y="0"/>
                  </a:moveTo>
                  <a:cubicBezTo>
                    <a:pt x="1062" y="1626"/>
                    <a:pt x="-728" y="3685"/>
                    <a:pt x="357" y="4925"/>
                  </a:cubicBezTo>
                  <a:cubicBezTo>
                    <a:pt x="1509" y="6242"/>
                    <a:pt x="4413" y="6507"/>
                    <a:pt x="4413" y="8257"/>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grpSp>
      <p:sp>
        <p:nvSpPr>
          <p:cNvPr id="1523" name="Google Shape;1523;p175"/>
          <p:cNvSpPr txBox="1"/>
          <p:nvPr/>
        </p:nvSpPr>
        <p:spPr>
          <a:xfrm>
            <a:off x="3020475" y="4217100"/>
            <a:ext cx="3891300" cy="5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iraKakuPro-W3"/>
              <a:ea typeface="HiraKakuPro-W3"/>
              <a:cs typeface="HiraKakuPro-W3"/>
              <a:sym typeface="HiraKakuPro-W3"/>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データと情報の違い</a:t>
            </a:r>
            <a:endParaRPr/>
          </a:p>
        </p:txBody>
      </p:sp>
      <p:sp>
        <p:nvSpPr>
          <p:cNvPr id="146" name="Google Shape;146;p26"/>
          <p:cNvSpPr/>
          <p:nvPr/>
        </p:nvSpPr>
        <p:spPr>
          <a:xfrm>
            <a:off x="1786225" y="1533525"/>
            <a:ext cx="1775400" cy="4950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lt1"/>
                </a:solidFill>
              </a:rPr>
              <a:t>デ ー タ</a:t>
            </a:r>
            <a:endParaRPr sz="1800">
              <a:solidFill>
                <a:schemeClr val="lt1"/>
              </a:solidFill>
            </a:endParaRPr>
          </a:p>
        </p:txBody>
      </p:sp>
      <p:sp>
        <p:nvSpPr>
          <p:cNvPr id="147" name="Google Shape;147;p26"/>
          <p:cNvSpPr/>
          <p:nvPr/>
        </p:nvSpPr>
        <p:spPr>
          <a:xfrm>
            <a:off x="5943675" y="1506013"/>
            <a:ext cx="1775400" cy="4950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chemeClr val="lt1"/>
                </a:solidFill>
              </a:rPr>
              <a:t>情　報</a:t>
            </a:r>
            <a:endParaRPr sz="1800">
              <a:solidFill>
                <a:schemeClr val="lt1"/>
              </a:solidFill>
            </a:endParaRPr>
          </a:p>
        </p:txBody>
      </p:sp>
      <p:pic>
        <p:nvPicPr>
          <p:cNvPr id="148" name="Google Shape;148;p26"/>
          <p:cNvPicPr preferRelativeResize="0"/>
          <p:nvPr/>
        </p:nvPicPr>
        <p:blipFill>
          <a:blip r:embed="rId3">
            <a:alphaModFix/>
          </a:blip>
          <a:stretch>
            <a:fillRect/>
          </a:stretch>
        </p:blipFill>
        <p:spPr>
          <a:xfrm>
            <a:off x="5099773" y="2239725"/>
            <a:ext cx="3463202" cy="2031300"/>
          </a:xfrm>
          <a:prstGeom prst="rect">
            <a:avLst/>
          </a:prstGeom>
          <a:noFill/>
          <a:ln>
            <a:noFill/>
          </a:ln>
        </p:spPr>
      </p:pic>
      <p:pic>
        <p:nvPicPr>
          <p:cNvPr id="149" name="Google Shape;149;p26"/>
          <p:cNvPicPr preferRelativeResize="0"/>
          <p:nvPr/>
        </p:nvPicPr>
        <p:blipFill>
          <a:blip r:embed="rId4">
            <a:alphaModFix/>
          </a:blip>
          <a:stretch>
            <a:fillRect/>
          </a:stretch>
        </p:blipFill>
        <p:spPr>
          <a:xfrm>
            <a:off x="796200" y="2239725"/>
            <a:ext cx="3755450" cy="2031300"/>
          </a:xfrm>
          <a:prstGeom prst="rect">
            <a:avLst/>
          </a:prstGeom>
          <a:noFill/>
          <a:ln>
            <a:noFill/>
          </a:ln>
        </p:spPr>
      </p:pic>
      <p:sp>
        <p:nvSpPr>
          <p:cNvPr id="150" name="Google Shape;150;p26"/>
          <p:cNvSpPr txBox="1"/>
          <p:nvPr/>
        </p:nvSpPr>
        <p:spPr>
          <a:xfrm>
            <a:off x="1253425" y="4347225"/>
            <a:ext cx="2841000" cy="35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900" u="sng">
                <a:solidFill>
                  <a:schemeClr val="hlink"/>
                </a:solidFill>
                <a:latin typeface="HiraKakuPro-W3"/>
                <a:ea typeface="HiraKakuPro-W3"/>
                <a:cs typeface="HiraKakuPro-W3"/>
                <a:sym typeface="HiraKakuPro-W3"/>
                <a:hlinkClick r:id="rId5"/>
              </a:rPr>
              <a:t>気温の表はただの数字の並びにすぎない</a:t>
            </a:r>
            <a:endParaRPr sz="900">
              <a:latin typeface="HiraKakuPro-W3"/>
              <a:ea typeface="HiraKakuPro-W3"/>
              <a:cs typeface="HiraKakuPro-W3"/>
              <a:sym typeface="HiraKakuPro-W3"/>
            </a:endParaRPr>
          </a:p>
        </p:txBody>
      </p:sp>
      <p:sp>
        <p:nvSpPr>
          <p:cNvPr id="151" name="Google Shape;151;p26"/>
          <p:cNvSpPr txBox="1"/>
          <p:nvPr/>
        </p:nvSpPr>
        <p:spPr>
          <a:xfrm>
            <a:off x="5410875" y="4347225"/>
            <a:ext cx="2841000" cy="35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900" u="sng">
                <a:solidFill>
                  <a:schemeClr val="hlink"/>
                </a:solidFill>
                <a:latin typeface="HiraKakuPro-W3"/>
                <a:ea typeface="HiraKakuPro-W3"/>
                <a:cs typeface="HiraKakuPro-W3"/>
                <a:sym typeface="HiraKakuPro-W3"/>
                <a:hlinkClick r:id="rId6"/>
              </a:rPr>
              <a:t>地図に色をつけることで意味や価値を付加する</a:t>
            </a:r>
            <a:endParaRPr sz="900">
              <a:latin typeface="HiraKakuPro-W3"/>
              <a:ea typeface="HiraKakuPro-W3"/>
              <a:cs typeface="HiraKakuPro-W3"/>
              <a:sym typeface="HiraKakuPro-W3"/>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76"/>
          <p:cNvSpPr txBox="1">
            <a:spLocks noGrp="1"/>
          </p:cNvSpPr>
          <p:nvPr>
            <p:ph type="title"/>
          </p:nvPr>
        </p:nvSpPr>
        <p:spPr>
          <a:xfrm>
            <a:off x="333374" y="496300"/>
            <a:ext cx="87087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大変なところをプログラミングしてコンピュータにやらせる</a:t>
            </a:r>
            <a:endParaRPr/>
          </a:p>
        </p:txBody>
      </p:sp>
      <p:grpSp>
        <p:nvGrpSpPr>
          <p:cNvPr id="1529" name="Google Shape;1529;p176"/>
          <p:cNvGrpSpPr/>
          <p:nvPr/>
        </p:nvGrpSpPr>
        <p:grpSpPr>
          <a:xfrm>
            <a:off x="5559150" y="1632375"/>
            <a:ext cx="1917128" cy="2473578"/>
            <a:chOff x="6911882" y="1969167"/>
            <a:chExt cx="1401000" cy="1807643"/>
          </a:xfrm>
        </p:grpSpPr>
        <p:sp>
          <p:nvSpPr>
            <p:cNvPr id="1530" name="Google Shape;1530;p176"/>
            <p:cNvSpPr/>
            <p:nvPr/>
          </p:nvSpPr>
          <p:spPr>
            <a:xfrm>
              <a:off x="6911882" y="1969167"/>
              <a:ext cx="1401000" cy="304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1/0を絵に直す</a:t>
              </a:r>
              <a:endParaRPr>
                <a:solidFill>
                  <a:schemeClr val="dk1"/>
                </a:solidFill>
                <a:latin typeface="HiraKakuPro-W3"/>
                <a:ea typeface="HiraKakuPro-W3"/>
                <a:cs typeface="HiraKakuPro-W3"/>
                <a:sym typeface="HiraKakuPro-W3"/>
              </a:endParaRPr>
            </a:p>
          </p:txBody>
        </p:sp>
        <p:pic>
          <p:nvPicPr>
            <p:cNvPr id="1531" name="Google Shape;1531;p176"/>
            <p:cNvPicPr preferRelativeResize="0"/>
            <p:nvPr/>
          </p:nvPicPr>
          <p:blipFill rotWithShape="1">
            <a:blip r:embed="rId3">
              <a:alphaModFix/>
            </a:blip>
            <a:srcRect l="17704" t="12426" r="16721" b="15786"/>
            <a:stretch/>
          </p:blipFill>
          <p:spPr>
            <a:xfrm>
              <a:off x="6994086" y="2423045"/>
              <a:ext cx="1236591" cy="1353765"/>
            </a:xfrm>
            <a:prstGeom prst="rect">
              <a:avLst/>
            </a:prstGeom>
            <a:noFill/>
            <a:ln>
              <a:noFill/>
            </a:ln>
          </p:spPr>
        </p:pic>
      </p:grpSp>
      <p:grpSp>
        <p:nvGrpSpPr>
          <p:cNvPr id="1532" name="Google Shape;1532;p176"/>
          <p:cNvGrpSpPr/>
          <p:nvPr/>
        </p:nvGrpSpPr>
        <p:grpSpPr>
          <a:xfrm>
            <a:off x="1352346" y="1861786"/>
            <a:ext cx="1560773" cy="1832670"/>
            <a:chOff x="4249750" y="1712975"/>
            <a:chExt cx="2113150" cy="2481275"/>
          </a:xfrm>
        </p:grpSpPr>
        <p:grpSp>
          <p:nvGrpSpPr>
            <p:cNvPr id="1533" name="Google Shape;1533;p176"/>
            <p:cNvGrpSpPr/>
            <p:nvPr/>
          </p:nvGrpSpPr>
          <p:grpSpPr>
            <a:xfrm>
              <a:off x="4309210" y="1712975"/>
              <a:ext cx="1966750" cy="2100775"/>
              <a:chOff x="4303848" y="1847400"/>
              <a:chExt cx="1966750" cy="2100775"/>
            </a:xfrm>
          </p:grpSpPr>
          <p:sp>
            <p:nvSpPr>
              <p:cNvPr id="1534" name="Google Shape;1534;p176"/>
              <p:cNvSpPr/>
              <p:nvPr/>
            </p:nvSpPr>
            <p:spPr>
              <a:xfrm>
                <a:off x="4716713"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送る</a:t>
                </a:r>
                <a:endParaRPr>
                  <a:solidFill>
                    <a:schemeClr val="dk1"/>
                  </a:solidFill>
                  <a:latin typeface="HiraKakuPro-W3"/>
                  <a:ea typeface="HiraKakuPro-W3"/>
                  <a:cs typeface="HiraKakuPro-W3"/>
                  <a:sym typeface="HiraKakuPro-W3"/>
                </a:endParaRPr>
              </a:p>
            </p:txBody>
          </p:sp>
          <p:pic>
            <p:nvPicPr>
              <p:cNvPr id="1535" name="Google Shape;1535;p176"/>
              <p:cNvPicPr preferRelativeResize="0"/>
              <p:nvPr/>
            </p:nvPicPr>
            <p:blipFill>
              <a:blip r:embed="rId4">
                <a:alphaModFix/>
              </a:blip>
              <a:stretch>
                <a:fillRect/>
              </a:stretch>
            </p:blipFill>
            <p:spPr>
              <a:xfrm>
                <a:off x="4303848" y="2680400"/>
                <a:ext cx="668100" cy="890800"/>
              </a:xfrm>
              <a:prstGeom prst="rect">
                <a:avLst/>
              </a:prstGeom>
              <a:noFill/>
              <a:ln>
                <a:noFill/>
              </a:ln>
            </p:spPr>
          </p:pic>
          <p:pic>
            <p:nvPicPr>
              <p:cNvPr id="1536" name="Google Shape;1536;p176"/>
              <p:cNvPicPr preferRelativeResize="0"/>
              <p:nvPr/>
            </p:nvPicPr>
            <p:blipFill>
              <a:blip r:embed="rId4">
                <a:alphaModFix/>
              </a:blip>
              <a:stretch>
                <a:fillRect/>
              </a:stretch>
            </p:blipFill>
            <p:spPr>
              <a:xfrm>
                <a:off x="5602498" y="3057375"/>
                <a:ext cx="668100" cy="890800"/>
              </a:xfrm>
              <a:prstGeom prst="rect">
                <a:avLst/>
              </a:prstGeom>
              <a:noFill/>
              <a:ln>
                <a:noFill/>
              </a:ln>
            </p:spPr>
          </p:pic>
          <p:pic>
            <p:nvPicPr>
              <p:cNvPr id="1537" name="Google Shape;1537;p176"/>
              <p:cNvPicPr preferRelativeResize="0"/>
              <p:nvPr/>
            </p:nvPicPr>
            <p:blipFill>
              <a:blip r:embed="rId5">
                <a:alphaModFix/>
              </a:blip>
              <a:stretch>
                <a:fillRect/>
              </a:stretch>
            </p:blipFill>
            <p:spPr>
              <a:xfrm rot="7470336">
                <a:off x="5164693" y="3126868"/>
                <a:ext cx="245052" cy="438379"/>
              </a:xfrm>
              <a:prstGeom prst="rect">
                <a:avLst/>
              </a:prstGeom>
              <a:noFill/>
              <a:ln>
                <a:noFill/>
              </a:ln>
            </p:spPr>
          </p:pic>
        </p:grpSp>
        <p:pic>
          <p:nvPicPr>
            <p:cNvPr id="1538" name="Google Shape;1538;p176"/>
            <p:cNvPicPr preferRelativeResize="0"/>
            <p:nvPr/>
          </p:nvPicPr>
          <p:blipFill>
            <a:blip r:embed="rId6">
              <a:alphaModFix/>
            </a:blip>
            <a:stretch>
              <a:fillRect/>
            </a:stretch>
          </p:blipFill>
          <p:spPr>
            <a:xfrm>
              <a:off x="4249750" y="3668875"/>
              <a:ext cx="644500" cy="177050"/>
            </a:xfrm>
            <a:prstGeom prst="rect">
              <a:avLst/>
            </a:prstGeom>
            <a:noFill/>
            <a:ln>
              <a:noFill/>
            </a:ln>
          </p:spPr>
        </p:pic>
        <p:pic>
          <p:nvPicPr>
            <p:cNvPr id="1539" name="Google Shape;1539;p176"/>
            <p:cNvPicPr preferRelativeResize="0"/>
            <p:nvPr/>
          </p:nvPicPr>
          <p:blipFill>
            <a:blip r:embed="rId7">
              <a:alphaModFix/>
            </a:blip>
            <a:stretch>
              <a:fillRect/>
            </a:stretch>
          </p:blipFill>
          <p:spPr>
            <a:xfrm>
              <a:off x="5718400" y="4024152"/>
              <a:ext cx="644500" cy="170098"/>
            </a:xfrm>
            <a:prstGeom prst="rect">
              <a:avLst/>
            </a:prstGeom>
            <a:noFill/>
            <a:ln>
              <a:noFill/>
            </a:ln>
          </p:spPr>
        </p:pic>
        <p:sp>
          <p:nvSpPr>
            <p:cNvPr id="1540" name="Google Shape;1540;p176"/>
            <p:cNvSpPr/>
            <p:nvPr/>
          </p:nvSpPr>
          <p:spPr>
            <a:xfrm>
              <a:off x="4497244" y="3433350"/>
              <a:ext cx="146825" cy="239025"/>
            </a:xfrm>
            <a:custGeom>
              <a:avLst/>
              <a:gdLst/>
              <a:ahLst/>
              <a:cxnLst/>
              <a:rect l="l" t="t" r="r" b="b"/>
              <a:pathLst>
                <a:path w="5873" h="9561" extrusionOk="0">
                  <a:moveTo>
                    <a:pt x="5829" y="0"/>
                  </a:moveTo>
                  <a:cubicBezTo>
                    <a:pt x="6182" y="2116"/>
                    <a:pt x="1641" y="1639"/>
                    <a:pt x="324" y="3332"/>
                  </a:cubicBezTo>
                  <a:cubicBezTo>
                    <a:pt x="-1136" y="5209"/>
                    <a:pt x="3051" y="7305"/>
                    <a:pt x="3801" y="9561"/>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sp>
          <p:nvSpPr>
            <p:cNvPr id="1541" name="Google Shape;1541;p176"/>
            <p:cNvSpPr/>
            <p:nvPr/>
          </p:nvSpPr>
          <p:spPr>
            <a:xfrm>
              <a:off x="5930616" y="3813625"/>
              <a:ext cx="110325" cy="206425"/>
            </a:xfrm>
            <a:custGeom>
              <a:avLst/>
              <a:gdLst/>
              <a:ahLst/>
              <a:cxnLst/>
              <a:rect l="l" t="t" r="r" b="b"/>
              <a:pathLst>
                <a:path w="4413" h="8257" extrusionOk="0">
                  <a:moveTo>
                    <a:pt x="791" y="0"/>
                  </a:moveTo>
                  <a:cubicBezTo>
                    <a:pt x="1062" y="1626"/>
                    <a:pt x="-728" y="3685"/>
                    <a:pt x="357" y="4925"/>
                  </a:cubicBezTo>
                  <a:cubicBezTo>
                    <a:pt x="1509" y="6242"/>
                    <a:pt x="4413" y="6507"/>
                    <a:pt x="4413" y="8257"/>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grpSp>
      <p:grpSp>
        <p:nvGrpSpPr>
          <p:cNvPr id="1542" name="Google Shape;1542;p176"/>
          <p:cNvGrpSpPr/>
          <p:nvPr/>
        </p:nvGrpSpPr>
        <p:grpSpPr>
          <a:xfrm>
            <a:off x="3565850" y="2713425"/>
            <a:ext cx="1487100" cy="441900"/>
            <a:chOff x="3489650" y="2484825"/>
            <a:chExt cx="1487100" cy="441900"/>
          </a:xfrm>
        </p:grpSpPr>
        <p:sp>
          <p:nvSpPr>
            <p:cNvPr id="1543" name="Google Shape;1543;p176"/>
            <p:cNvSpPr/>
            <p:nvPr/>
          </p:nvSpPr>
          <p:spPr>
            <a:xfrm>
              <a:off x="3489650" y="2484825"/>
              <a:ext cx="1487100" cy="441900"/>
            </a:xfrm>
            <a:prstGeom prst="rightArrow">
              <a:avLst>
                <a:gd name="adj1" fmla="val 50000"/>
                <a:gd name="adj2" fmla="val 7832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6"/>
            <p:cNvSpPr txBox="1"/>
            <p:nvPr/>
          </p:nvSpPr>
          <p:spPr>
            <a:xfrm>
              <a:off x="3489650" y="2535375"/>
              <a:ext cx="14871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01001001001〜</a:t>
              </a:r>
              <a:endParaRPr sz="1100">
                <a:latin typeface="HiraKakuPro-W3"/>
                <a:ea typeface="HiraKakuPro-W3"/>
                <a:cs typeface="HiraKakuPro-W3"/>
                <a:sym typeface="HiraKakuPro-W3"/>
              </a:endParaRPr>
            </a:p>
          </p:txBody>
        </p:sp>
      </p:grpSp>
      <p:sp>
        <p:nvSpPr>
          <p:cNvPr id="1545" name="Google Shape;1545;p176"/>
          <p:cNvSpPr txBox="1"/>
          <p:nvPr/>
        </p:nvSpPr>
        <p:spPr>
          <a:xfrm>
            <a:off x="5244975" y="4207375"/>
            <a:ext cx="2955600" cy="6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この1/0をドット絵に戻す作業をコンピュータにやってもらおう！</a:t>
            </a:r>
            <a:endParaRPr>
              <a:latin typeface="HiraKakuPro-W3"/>
              <a:ea typeface="HiraKakuPro-W3"/>
              <a:cs typeface="HiraKakuPro-W3"/>
              <a:sym typeface="HiraKakuPro-W3"/>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177"/>
          <p:cNvSpPr txBox="1">
            <a:spLocks noGrp="1"/>
          </p:cNvSpPr>
          <p:nvPr>
            <p:ph type="title"/>
          </p:nvPr>
        </p:nvSpPr>
        <p:spPr>
          <a:xfrm>
            <a:off x="311700" y="179380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作るのは大変だったけど、次からは楽できる...</a:t>
            </a:r>
            <a:endParaRPr sz="2400"/>
          </a:p>
        </p:txBody>
      </p:sp>
      <p:pic>
        <p:nvPicPr>
          <p:cNvPr id="1551" name="Google Shape;1551;p177"/>
          <p:cNvPicPr preferRelativeResize="0"/>
          <p:nvPr/>
        </p:nvPicPr>
        <p:blipFill>
          <a:blip r:embed="rId3">
            <a:alphaModFix/>
          </a:blip>
          <a:stretch>
            <a:fillRect/>
          </a:stretch>
        </p:blipFill>
        <p:spPr>
          <a:xfrm>
            <a:off x="6714475" y="3097675"/>
            <a:ext cx="1691200" cy="173902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7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技術の進歩は...</a:t>
            </a:r>
            <a:endParaRPr/>
          </a:p>
        </p:txBody>
      </p:sp>
      <p:pic>
        <p:nvPicPr>
          <p:cNvPr id="1557" name="Google Shape;1557;p178"/>
          <p:cNvPicPr preferRelativeResize="0"/>
          <p:nvPr/>
        </p:nvPicPr>
        <p:blipFill>
          <a:blip r:embed="rId3">
            <a:alphaModFix/>
          </a:blip>
          <a:stretch>
            <a:fillRect/>
          </a:stretch>
        </p:blipFill>
        <p:spPr>
          <a:xfrm>
            <a:off x="6556425" y="3685300"/>
            <a:ext cx="1153625" cy="1000775"/>
          </a:xfrm>
          <a:prstGeom prst="rect">
            <a:avLst/>
          </a:prstGeom>
          <a:noFill/>
          <a:ln>
            <a:noFill/>
          </a:ln>
        </p:spPr>
      </p:pic>
      <p:pic>
        <p:nvPicPr>
          <p:cNvPr id="1558" name="Google Shape;1558;p178"/>
          <p:cNvPicPr preferRelativeResize="0"/>
          <p:nvPr/>
        </p:nvPicPr>
        <p:blipFill>
          <a:blip r:embed="rId4">
            <a:alphaModFix/>
          </a:blip>
          <a:stretch>
            <a:fillRect/>
          </a:stretch>
        </p:blipFill>
        <p:spPr>
          <a:xfrm>
            <a:off x="2124375" y="1690540"/>
            <a:ext cx="1282100" cy="1250050"/>
          </a:xfrm>
          <a:prstGeom prst="rect">
            <a:avLst/>
          </a:prstGeom>
          <a:noFill/>
          <a:ln>
            <a:noFill/>
          </a:ln>
        </p:spPr>
      </p:pic>
      <p:pic>
        <p:nvPicPr>
          <p:cNvPr id="1559" name="Google Shape;1559;p178"/>
          <p:cNvPicPr preferRelativeResize="0"/>
          <p:nvPr/>
        </p:nvPicPr>
        <p:blipFill>
          <a:blip r:embed="rId5">
            <a:alphaModFix/>
          </a:blip>
          <a:stretch>
            <a:fillRect/>
          </a:stretch>
        </p:blipFill>
        <p:spPr>
          <a:xfrm>
            <a:off x="4760738" y="1533525"/>
            <a:ext cx="1564075" cy="1564075"/>
          </a:xfrm>
          <a:prstGeom prst="rect">
            <a:avLst/>
          </a:prstGeom>
          <a:noFill/>
          <a:ln>
            <a:noFill/>
          </a:ln>
        </p:spPr>
      </p:pic>
      <p:pic>
        <p:nvPicPr>
          <p:cNvPr id="1560" name="Google Shape;1560;p178"/>
          <p:cNvPicPr preferRelativeResize="0"/>
          <p:nvPr/>
        </p:nvPicPr>
        <p:blipFill>
          <a:blip r:embed="rId6">
            <a:alphaModFix/>
          </a:blip>
          <a:stretch>
            <a:fillRect/>
          </a:stretch>
        </p:blipFill>
        <p:spPr>
          <a:xfrm>
            <a:off x="1361148" y="3303225"/>
            <a:ext cx="964525" cy="1382850"/>
          </a:xfrm>
          <a:prstGeom prst="rect">
            <a:avLst/>
          </a:prstGeom>
          <a:noFill/>
          <a:ln>
            <a:noFill/>
          </a:ln>
        </p:spPr>
      </p:pic>
      <p:pic>
        <p:nvPicPr>
          <p:cNvPr id="1561" name="Google Shape;1561;p178"/>
          <p:cNvPicPr preferRelativeResize="0"/>
          <p:nvPr/>
        </p:nvPicPr>
        <p:blipFill>
          <a:blip r:embed="rId7">
            <a:alphaModFix/>
          </a:blip>
          <a:stretch>
            <a:fillRect/>
          </a:stretch>
        </p:blipFill>
        <p:spPr>
          <a:xfrm>
            <a:off x="3560875" y="3303225"/>
            <a:ext cx="1528625" cy="1528625"/>
          </a:xfrm>
          <a:prstGeom prst="rect">
            <a:avLst/>
          </a:prstGeom>
          <a:noFill/>
          <a:ln>
            <a:noFill/>
          </a:ln>
        </p:spPr>
      </p:pic>
      <p:sp>
        <p:nvSpPr>
          <p:cNvPr id="1562" name="Google Shape;1562;p178"/>
          <p:cNvSpPr/>
          <p:nvPr/>
        </p:nvSpPr>
        <p:spPr>
          <a:xfrm>
            <a:off x="3975850" y="2291850"/>
            <a:ext cx="376500" cy="279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8"/>
          <p:cNvSpPr/>
          <p:nvPr/>
        </p:nvSpPr>
        <p:spPr>
          <a:xfrm>
            <a:off x="2755025" y="3927588"/>
            <a:ext cx="376500" cy="279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8"/>
          <p:cNvSpPr/>
          <p:nvPr/>
        </p:nvSpPr>
        <p:spPr>
          <a:xfrm>
            <a:off x="5580500" y="3927588"/>
            <a:ext cx="376500" cy="279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7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家事から解放し社会参加をうながした....</a:t>
            </a:r>
            <a:endParaRPr/>
          </a:p>
        </p:txBody>
      </p:sp>
      <p:pic>
        <p:nvPicPr>
          <p:cNvPr id="1570" name="Google Shape;1570;p179"/>
          <p:cNvPicPr preferRelativeResize="0"/>
          <p:nvPr/>
        </p:nvPicPr>
        <p:blipFill>
          <a:blip r:embed="rId3">
            <a:alphaModFix/>
          </a:blip>
          <a:stretch>
            <a:fillRect/>
          </a:stretch>
        </p:blipFill>
        <p:spPr>
          <a:xfrm>
            <a:off x="908700" y="1397975"/>
            <a:ext cx="1619625" cy="1619625"/>
          </a:xfrm>
          <a:prstGeom prst="rect">
            <a:avLst/>
          </a:prstGeom>
          <a:noFill/>
          <a:ln>
            <a:noFill/>
          </a:ln>
        </p:spPr>
      </p:pic>
      <p:pic>
        <p:nvPicPr>
          <p:cNvPr id="1571" name="Google Shape;1571;p179"/>
          <p:cNvPicPr preferRelativeResize="0"/>
          <p:nvPr/>
        </p:nvPicPr>
        <p:blipFill>
          <a:blip r:embed="rId4">
            <a:alphaModFix/>
          </a:blip>
          <a:stretch>
            <a:fillRect/>
          </a:stretch>
        </p:blipFill>
        <p:spPr>
          <a:xfrm>
            <a:off x="3550825" y="1458641"/>
            <a:ext cx="1619625" cy="1579134"/>
          </a:xfrm>
          <a:prstGeom prst="rect">
            <a:avLst/>
          </a:prstGeom>
          <a:noFill/>
          <a:ln>
            <a:noFill/>
          </a:ln>
        </p:spPr>
      </p:pic>
      <p:pic>
        <p:nvPicPr>
          <p:cNvPr id="1572" name="Google Shape;1572;p179"/>
          <p:cNvPicPr preferRelativeResize="0"/>
          <p:nvPr/>
        </p:nvPicPr>
        <p:blipFill>
          <a:blip r:embed="rId5">
            <a:alphaModFix/>
          </a:blip>
          <a:stretch>
            <a:fillRect/>
          </a:stretch>
        </p:blipFill>
        <p:spPr>
          <a:xfrm>
            <a:off x="6011575" y="1478825"/>
            <a:ext cx="1384900" cy="1538775"/>
          </a:xfrm>
          <a:prstGeom prst="rect">
            <a:avLst/>
          </a:prstGeom>
          <a:noFill/>
          <a:ln>
            <a:noFill/>
          </a:ln>
        </p:spPr>
      </p:pic>
      <p:pic>
        <p:nvPicPr>
          <p:cNvPr id="1573" name="Google Shape;1573;p179"/>
          <p:cNvPicPr preferRelativeResize="0"/>
          <p:nvPr/>
        </p:nvPicPr>
        <p:blipFill>
          <a:blip r:embed="rId6">
            <a:alphaModFix/>
          </a:blip>
          <a:stretch>
            <a:fillRect/>
          </a:stretch>
        </p:blipFill>
        <p:spPr>
          <a:xfrm>
            <a:off x="1886975" y="3305325"/>
            <a:ext cx="1538775" cy="1538775"/>
          </a:xfrm>
          <a:prstGeom prst="rect">
            <a:avLst/>
          </a:prstGeom>
          <a:noFill/>
          <a:ln>
            <a:noFill/>
          </a:ln>
        </p:spPr>
      </p:pic>
      <p:pic>
        <p:nvPicPr>
          <p:cNvPr id="1574" name="Google Shape;1574;p179"/>
          <p:cNvPicPr preferRelativeResize="0"/>
          <p:nvPr/>
        </p:nvPicPr>
        <p:blipFill>
          <a:blip r:embed="rId7">
            <a:alphaModFix/>
          </a:blip>
          <a:stretch>
            <a:fillRect/>
          </a:stretch>
        </p:blipFill>
        <p:spPr>
          <a:xfrm>
            <a:off x="4498099" y="3170222"/>
            <a:ext cx="1242547" cy="1538775"/>
          </a:xfrm>
          <a:prstGeom prst="rect">
            <a:avLst/>
          </a:prstGeom>
          <a:noFill/>
          <a:ln>
            <a:noFill/>
          </a:ln>
        </p:spPr>
      </p:pic>
      <p:pic>
        <p:nvPicPr>
          <p:cNvPr id="1575" name="Google Shape;1575;p179"/>
          <p:cNvPicPr preferRelativeResize="0"/>
          <p:nvPr/>
        </p:nvPicPr>
        <p:blipFill>
          <a:blip r:embed="rId8">
            <a:alphaModFix/>
          </a:blip>
          <a:stretch>
            <a:fillRect/>
          </a:stretch>
        </p:blipFill>
        <p:spPr>
          <a:xfrm>
            <a:off x="6919143" y="3170225"/>
            <a:ext cx="1113492" cy="1619625"/>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180"/>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800"/>
              <a:t>これからの社会はどうなっていくのだろう...</a:t>
            </a:r>
            <a:endParaRPr sz="280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8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これからの社会とテクノロジーについて考えてみよう！</a:t>
            </a:r>
            <a:endParaRPr/>
          </a:p>
        </p:txBody>
      </p:sp>
      <p:sp>
        <p:nvSpPr>
          <p:cNvPr id="1586" name="Google Shape;1586;p181"/>
          <p:cNvSpPr txBox="1">
            <a:spLocks noGrp="1"/>
          </p:cNvSpPr>
          <p:nvPr>
            <p:ph type="body" idx="1"/>
          </p:nvPr>
        </p:nvSpPr>
        <p:spPr>
          <a:xfrm>
            <a:off x="417300" y="1465975"/>
            <a:ext cx="83094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Clr>
                <a:srgbClr val="E06666"/>
              </a:buClr>
              <a:buSzPts val="2000"/>
              <a:buChar char="●"/>
            </a:pPr>
            <a:r>
              <a:rPr lang="ja" dirty="0"/>
              <a:t>コンピュータやプログラミングを活用して、こんな社会にしたい！</a:t>
            </a:r>
            <a:endParaRPr dirty="0"/>
          </a:p>
          <a:p>
            <a:pPr marL="457200" lvl="0" indent="-355600" algn="l" rtl="0">
              <a:lnSpc>
                <a:spcPct val="150000"/>
              </a:lnSpc>
              <a:spcBef>
                <a:spcPts val="0"/>
              </a:spcBef>
              <a:spcAft>
                <a:spcPts val="0"/>
              </a:spcAft>
              <a:buClr>
                <a:srgbClr val="E06666"/>
              </a:buClr>
              <a:buSzPts val="2000"/>
              <a:buChar char="●"/>
            </a:pPr>
            <a:r>
              <a:rPr lang="ja" dirty="0">
                <a:solidFill>
                  <a:schemeClr val="dk2"/>
                </a:solidFill>
              </a:rPr>
              <a:t>コンピュータやプログラミングを活用して、こんな困っている人を助けたい！</a:t>
            </a:r>
            <a:endParaRPr dirty="0"/>
          </a:p>
          <a:p>
            <a:pPr marL="457200" lvl="0" indent="-355600" algn="l" rtl="0">
              <a:lnSpc>
                <a:spcPct val="150000"/>
              </a:lnSpc>
              <a:spcBef>
                <a:spcPts val="0"/>
              </a:spcBef>
              <a:spcAft>
                <a:spcPts val="0"/>
              </a:spcAft>
              <a:buClr>
                <a:srgbClr val="E06666"/>
              </a:buClr>
              <a:buSzPts val="2000"/>
              <a:buChar char="●"/>
            </a:pPr>
            <a:r>
              <a:rPr lang="ja" dirty="0">
                <a:solidFill>
                  <a:schemeClr val="dk2"/>
                </a:solidFill>
              </a:rPr>
              <a:t>コンピュータやプログラミングのこんなところが怖い！</a:t>
            </a:r>
            <a:endParaRPr dirty="0">
              <a:solidFill>
                <a:schemeClr val="dk2"/>
              </a:solidFill>
            </a:endParaRPr>
          </a:p>
          <a:p>
            <a:pPr marL="457200" lvl="0" indent="-355600" algn="l" rtl="0">
              <a:lnSpc>
                <a:spcPct val="150000"/>
              </a:lnSpc>
              <a:spcBef>
                <a:spcPts val="0"/>
              </a:spcBef>
              <a:spcAft>
                <a:spcPts val="0"/>
              </a:spcAft>
              <a:buClr>
                <a:srgbClr val="E06666"/>
              </a:buClr>
              <a:buSzPts val="2000"/>
              <a:buChar char="●"/>
            </a:pPr>
            <a:r>
              <a:rPr lang="ja" dirty="0">
                <a:solidFill>
                  <a:schemeClr val="dk2"/>
                </a:solidFill>
              </a:rPr>
              <a:t>コンピュータやプログラミングが悪用されてこんな世の中になったら嫌だ！</a:t>
            </a:r>
            <a:endParaRPr dirty="0">
              <a:solidFill>
                <a:schemeClr val="dk2"/>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82"/>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記入して提出しましょう</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小学校で習ったグラフも実は「情報」の学習</a:t>
            </a:r>
            <a:endParaRPr/>
          </a:p>
        </p:txBody>
      </p:sp>
      <p:pic>
        <p:nvPicPr>
          <p:cNvPr id="157" name="Google Shape;157;p27"/>
          <p:cNvPicPr preferRelativeResize="0"/>
          <p:nvPr/>
        </p:nvPicPr>
        <p:blipFill>
          <a:blip r:embed="rId3">
            <a:alphaModFix/>
          </a:blip>
          <a:stretch>
            <a:fillRect/>
          </a:stretch>
        </p:blipFill>
        <p:spPr>
          <a:xfrm>
            <a:off x="545775" y="2571750"/>
            <a:ext cx="8256155" cy="1008850"/>
          </a:xfrm>
          <a:prstGeom prst="rect">
            <a:avLst/>
          </a:prstGeom>
          <a:noFill/>
          <a:ln>
            <a:noFill/>
          </a:ln>
        </p:spPr>
      </p:pic>
      <p:sp>
        <p:nvSpPr>
          <p:cNvPr id="158" name="Google Shape;158;p27"/>
          <p:cNvSpPr txBox="1"/>
          <p:nvPr/>
        </p:nvSpPr>
        <p:spPr>
          <a:xfrm>
            <a:off x="5609500" y="4769675"/>
            <a:ext cx="3391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600"/>
              <a:t>https://www.toukei.metro.tokyo.lg.jp/manabou/tyuu/sirou2/tokutyou2/ma1206t241.htm</a:t>
            </a:r>
            <a:endParaRPr sz="600"/>
          </a:p>
        </p:txBody>
      </p:sp>
      <p:sp>
        <p:nvSpPr>
          <p:cNvPr id="159" name="Google Shape;159;p27"/>
          <p:cNvSpPr/>
          <p:nvPr/>
        </p:nvSpPr>
        <p:spPr>
          <a:xfrm>
            <a:off x="5967150" y="1649225"/>
            <a:ext cx="2369400" cy="776400"/>
          </a:xfrm>
          <a:prstGeom prst="wedgeRoundRectCallout">
            <a:avLst>
              <a:gd name="adj1" fmla="val -58198"/>
              <a:gd name="adj2" fmla="val 95498"/>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ja">
                <a:solidFill>
                  <a:schemeClr val="dk1"/>
                </a:solidFill>
                <a:latin typeface="HiraKakuPro-W3"/>
                <a:ea typeface="HiraKakuPro-W3"/>
                <a:cs typeface="HiraKakuPro-W3"/>
                <a:sym typeface="HiraKakuPro-W3"/>
              </a:rPr>
              <a:t>表だと、どこが一番雨が多いかわかりにくい？</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小学校で習ったグラフも実は「情報」の学習</a:t>
            </a:r>
            <a:endParaRPr/>
          </a:p>
        </p:txBody>
      </p:sp>
      <p:pic>
        <p:nvPicPr>
          <p:cNvPr id="165" name="Google Shape;165;p28"/>
          <p:cNvPicPr preferRelativeResize="0"/>
          <p:nvPr/>
        </p:nvPicPr>
        <p:blipFill>
          <a:blip r:embed="rId3">
            <a:alphaModFix/>
          </a:blip>
          <a:stretch>
            <a:fillRect/>
          </a:stretch>
        </p:blipFill>
        <p:spPr>
          <a:xfrm>
            <a:off x="1715697" y="1639700"/>
            <a:ext cx="4682350" cy="2873050"/>
          </a:xfrm>
          <a:prstGeom prst="rect">
            <a:avLst/>
          </a:prstGeom>
          <a:noFill/>
          <a:ln>
            <a:noFill/>
          </a:ln>
        </p:spPr>
      </p:pic>
      <p:sp>
        <p:nvSpPr>
          <p:cNvPr id="166" name="Google Shape;166;p28"/>
          <p:cNvSpPr txBox="1"/>
          <p:nvPr/>
        </p:nvSpPr>
        <p:spPr>
          <a:xfrm>
            <a:off x="5609500" y="4769675"/>
            <a:ext cx="3391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600"/>
              <a:t>https://www.toukei.metro.tokyo.lg.jp/manabou/tyuu/sirou2/tokutyou2/ma1206t241.htm</a:t>
            </a:r>
            <a:endParaRPr sz="600"/>
          </a:p>
        </p:txBody>
      </p:sp>
      <p:sp>
        <p:nvSpPr>
          <p:cNvPr id="167" name="Google Shape;167;p28"/>
          <p:cNvSpPr/>
          <p:nvPr/>
        </p:nvSpPr>
        <p:spPr>
          <a:xfrm>
            <a:off x="6648925" y="2063438"/>
            <a:ext cx="2106600" cy="776400"/>
          </a:xfrm>
          <a:prstGeom prst="wedgeRoundRectCallout">
            <a:avLst>
              <a:gd name="adj1" fmla="val -80688"/>
              <a:gd name="adj2" fmla="val 50135"/>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a:solidFill>
                  <a:schemeClr val="dk1"/>
                </a:solidFill>
                <a:latin typeface="HiraKakuPro-W3"/>
                <a:ea typeface="HiraKakuPro-W3"/>
                <a:cs typeface="HiraKakuPro-W3"/>
                <a:sym typeface="HiraKakuPro-W3"/>
              </a:rPr>
              <a:t>グラフだと一目で雨の多かった場所がわかる</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情報の4つの大きな特徴</a:t>
            </a:r>
            <a:endParaRPr/>
          </a:p>
        </p:txBody>
      </p:sp>
      <p:pic>
        <p:nvPicPr>
          <p:cNvPr id="173" name="Google Shape;173;p29"/>
          <p:cNvPicPr preferRelativeResize="0"/>
          <p:nvPr/>
        </p:nvPicPr>
        <p:blipFill rotWithShape="1">
          <a:blip r:embed="rId3">
            <a:alphaModFix/>
          </a:blip>
          <a:srcRect t="6023"/>
          <a:stretch/>
        </p:blipFill>
        <p:spPr>
          <a:xfrm>
            <a:off x="681525" y="1251825"/>
            <a:ext cx="2205975" cy="18538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168642" y="3105625"/>
            <a:ext cx="1192659" cy="1693050"/>
          </a:xfrm>
          <a:prstGeom prst="rect">
            <a:avLst/>
          </a:prstGeom>
          <a:noFill/>
          <a:ln>
            <a:noFill/>
          </a:ln>
        </p:spPr>
      </p:pic>
      <p:sp>
        <p:nvSpPr>
          <p:cNvPr id="175" name="Google Shape;175;p29"/>
          <p:cNvSpPr txBox="1"/>
          <p:nvPr/>
        </p:nvSpPr>
        <p:spPr>
          <a:xfrm>
            <a:off x="3054200" y="4689050"/>
            <a:ext cx="15726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300">
                <a:solidFill>
                  <a:schemeClr val="dk1"/>
                </a:solidFill>
                <a:latin typeface="HiraMaruProN-W4"/>
                <a:ea typeface="HiraMaruProN-W4"/>
                <a:cs typeface="HiraMaruProN-W4"/>
                <a:sym typeface="HiraMaruProN-W4"/>
              </a:rPr>
              <a:t>簡単に複製できる</a:t>
            </a:r>
            <a:endParaRPr sz="1300">
              <a:solidFill>
                <a:schemeClr val="dk1"/>
              </a:solidFill>
              <a:latin typeface="HiraMaruProN-W4"/>
              <a:ea typeface="HiraMaruProN-W4"/>
              <a:cs typeface="HiraMaruProN-W4"/>
              <a:sym typeface="HiraMaruProN-W4"/>
            </a:endParaRPr>
          </a:p>
        </p:txBody>
      </p:sp>
      <p:sp>
        <p:nvSpPr>
          <p:cNvPr id="176" name="Google Shape;176;p29"/>
          <p:cNvSpPr txBox="1"/>
          <p:nvPr/>
        </p:nvSpPr>
        <p:spPr>
          <a:xfrm>
            <a:off x="2898350" y="4923950"/>
            <a:ext cx="18843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500"/>
              <a:t>https://www.irasutoya.com/2014/04/blog-post_3046.html</a:t>
            </a:r>
            <a:endParaRPr sz="500"/>
          </a:p>
        </p:txBody>
      </p:sp>
      <p:sp>
        <p:nvSpPr>
          <p:cNvPr id="177" name="Google Shape;177;p29"/>
          <p:cNvSpPr txBox="1"/>
          <p:nvPr/>
        </p:nvSpPr>
        <p:spPr>
          <a:xfrm>
            <a:off x="6136275" y="4759550"/>
            <a:ext cx="23502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500"/>
              <a:t>https://www.ac-illust.com/main/detail.php?id=22304636&amp;word=声援を送る人</a:t>
            </a:r>
            <a:endParaRPr sz="500"/>
          </a:p>
        </p:txBody>
      </p:sp>
      <p:pic>
        <p:nvPicPr>
          <p:cNvPr id="178" name="Google Shape;178;p29" title="22304636.png"/>
          <p:cNvPicPr preferRelativeResize="0"/>
          <p:nvPr/>
        </p:nvPicPr>
        <p:blipFill>
          <a:blip r:embed="rId5">
            <a:alphaModFix/>
          </a:blip>
          <a:stretch>
            <a:fillRect/>
          </a:stretch>
        </p:blipFill>
        <p:spPr>
          <a:xfrm>
            <a:off x="6609338" y="3021837"/>
            <a:ext cx="1733076" cy="1733076"/>
          </a:xfrm>
          <a:prstGeom prst="rect">
            <a:avLst/>
          </a:prstGeom>
          <a:noFill/>
          <a:ln>
            <a:noFill/>
          </a:ln>
        </p:spPr>
      </p:pic>
      <p:sp>
        <p:nvSpPr>
          <p:cNvPr id="179" name="Google Shape;179;p29"/>
          <p:cNvSpPr txBox="1"/>
          <p:nvPr/>
        </p:nvSpPr>
        <p:spPr>
          <a:xfrm>
            <a:off x="6807825" y="4461625"/>
            <a:ext cx="1572600" cy="41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300">
                <a:solidFill>
                  <a:schemeClr val="dk1"/>
                </a:solidFill>
                <a:latin typeface="HiraMaruProN-W4"/>
                <a:ea typeface="HiraMaruProN-W4"/>
                <a:cs typeface="HiraMaruProN-W4"/>
                <a:sym typeface="HiraMaruProN-W4"/>
              </a:rPr>
              <a:t>容易に伝わる</a:t>
            </a:r>
            <a:endParaRPr sz="1300">
              <a:solidFill>
                <a:schemeClr val="dk1"/>
              </a:solidFill>
              <a:latin typeface="HiraMaruProN-W4"/>
              <a:ea typeface="HiraMaruProN-W4"/>
              <a:cs typeface="HiraMaruProN-W4"/>
              <a:sym typeface="HiraMaruProN-W4"/>
            </a:endParaRPr>
          </a:p>
        </p:txBody>
      </p:sp>
      <p:pic>
        <p:nvPicPr>
          <p:cNvPr id="180" name="Google Shape;180;p29" title="2079587.png"/>
          <p:cNvPicPr preferRelativeResize="0"/>
          <p:nvPr/>
        </p:nvPicPr>
        <p:blipFill>
          <a:blip r:embed="rId6">
            <a:alphaModFix/>
          </a:blip>
          <a:stretch>
            <a:fillRect/>
          </a:stretch>
        </p:blipFill>
        <p:spPr>
          <a:xfrm>
            <a:off x="4851425" y="924900"/>
            <a:ext cx="2430256" cy="1733076"/>
          </a:xfrm>
          <a:prstGeom prst="rect">
            <a:avLst/>
          </a:prstGeom>
          <a:noFill/>
          <a:ln>
            <a:noFill/>
          </a:ln>
        </p:spPr>
      </p:pic>
      <p:sp>
        <p:nvSpPr>
          <p:cNvPr id="181" name="Google Shape;181;p29"/>
          <p:cNvSpPr txBox="1"/>
          <p:nvPr/>
        </p:nvSpPr>
        <p:spPr>
          <a:xfrm>
            <a:off x="4901225" y="2582000"/>
            <a:ext cx="2511000" cy="41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300">
                <a:solidFill>
                  <a:schemeClr val="dk1"/>
                </a:solidFill>
                <a:latin typeface="HiraMaruProN-W4"/>
                <a:ea typeface="HiraMaruProN-W4"/>
                <a:cs typeface="HiraMaruProN-W4"/>
                <a:sym typeface="HiraMaruProN-W4"/>
              </a:rPr>
              <a:t>伝えても元のところに残る</a:t>
            </a:r>
            <a:endParaRPr sz="1300">
              <a:solidFill>
                <a:schemeClr val="dk1"/>
              </a:solidFill>
              <a:latin typeface="HiraMaruProN-W4"/>
              <a:ea typeface="HiraMaruProN-W4"/>
              <a:cs typeface="HiraMaruProN-W4"/>
              <a:sym typeface="HiraMaruProN-W4"/>
            </a:endParaRPr>
          </a:p>
        </p:txBody>
      </p:sp>
      <p:sp>
        <p:nvSpPr>
          <p:cNvPr id="182" name="Google Shape;182;p29"/>
          <p:cNvSpPr txBox="1"/>
          <p:nvPr/>
        </p:nvSpPr>
        <p:spPr>
          <a:xfrm>
            <a:off x="4935050" y="2804275"/>
            <a:ext cx="30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600"/>
              <a:t>https://www.ac-illust.com/main/detail.php?id=2079587&amp;word=棒人間-話しかける</a:t>
            </a:r>
            <a:endParaRPr sz="600"/>
          </a:p>
        </p:txBody>
      </p:sp>
      <p:sp>
        <p:nvSpPr>
          <p:cNvPr id="183" name="Google Shape;183;p29"/>
          <p:cNvSpPr/>
          <p:nvPr/>
        </p:nvSpPr>
        <p:spPr>
          <a:xfrm>
            <a:off x="4513700" y="1199725"/>
            <a:ext cx="824400" cy="516600"/>
          </a:xfrm>
          <a:prstGeom prst="cloudCallout">
            <a:avLst>
              <a:gd name="adj1" fmla="val 48569"/>
              <a:gd name="adj2" fmla="val 60303"/>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pic>
        <p:nvPicPr>
          <p:cNvPr id="184" name="Google Shape;184;p29"/>
          <p:cNvPicPr preferRelativeResize="0"/>
          <p:nvPr/>
        </p:nvPicPr>
        <p:blipFill>
          <a:blip r:embed="rId7">
            <a:alphaModFix/>
          </a:blip>
          <a:stretch>
            <a:fillRect/>
          </a:stretch>
        </p:blipFill>
        <p:spPr>
          <a:xfrm>
            <a:off x="4724400" y="1280725"/>
            <a:ext cx="381575" cy="381575"/>
          </a:xfrm>
          <a:prstGeom prst="rect">
            <a:avLst/>
          </a:prstGeom>
          <a:noFill/>
          <a:ln>
            <a:noFill/>
          </a:ln>
        </p:spPr>
      </p:pic>
      <p:sp>
        <p:nvSpPr>
          <p:cNvPr id="185" name="Google Shape;185;p29"/>
          <p:cNvSpPr txBox="1"/>
          <p:nvPr/>
        </p:nvSpPr>
        <p:spPr>
          <a:xfrm>
            <a:off x="5835325" y="1055125"/>
            <a:ext cx="824400" cy="3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300">
                <a:solidFill>
                  <a:schemeClr val="dk1"/>
                </a:solidFill>
                <a:latin typeface="HiraKakuPro-W3"/>
                <a:ea typeface="HiraKakuPro-W3"/>
                <a:cs typeface="HiraKakuPro-W3"/>
                <a:sym typeface="HiraKakuPro-W3"/>
              </a:rPr>
              <a:t>明日は雪だよ</a:t>
            </a:r>
            <a:endParaRPr sz="1300">
              <a:solidFill>
                <a:schemeClr val="dk1"/>
              </a:solidFill>
              <a:latin typeface="HiraKakuPro-W3"/>
              <a:ea typeface="HiraKakuPro-W3"/>
              <a:cs typeface="HiraKakuPro-W3"/>
              <a:sym typeface="HiraKakuPro-W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2"/>
          <p:cNvSpPr txBox="1">
            <a:spLocks noGrp="1"/>
          </p:cNvSpPr>
          <p:nvPr>
            <p:ph type="ctrTitle"/>
          </p:nvPr>
        </p:nvSpPr>
        <p:spPr>
          <a:xfrm>
            <a:off x="685800" y="1567425"/>
            <a:ext cx="76866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Clr>
                <a:schemeClr val="dk1"/>
              </a:buClr>
              <a:buSzPts val="1100"/>
              <a:buFont typeface="Arial"/>
              <a:buNone/>
            </a:pPr>
            <a:r>
              <a:rPr lang="ja"/>
              <a:t>①情報の特徴とメディアの役割</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姿・形がない、見えない（実体としての形がない）</a:t>
            </a:r>
            <a:endParaRPr/>
          </a:p>
        </p:txBody>
      </p:sp>
      <p:sp>
        <p:nvSpPr>
          <p:cNvPr id="191" name="Google Shape;191;p30"/>
          <p:cNvSpPr txBox="1">
            <a:spLocks noGrp="1"/>
          </p:cNvSpPr>
          <p:nvPr>
            <p:ph type="body" idx="1"/>
          </p:nvPr>
        </p:nvSpPr>
        <p:spPr>
          <a:xfrm>
            <a:off x="421975" y="1452925"/>
            <a:ext cx="8064300" cy="22737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情報には実体がない</a:t>
            </a:r>
            <a:endParaRPr sz="2000"/>
          </a:p>
          <a:p>
            <a:pPr marL="914400" lvl="1" indent="-355600" algn="l" rtl="0">
              <a:lnSpc>
                <a:spcPct val="150000"/>
              </a:lnSpc>
              <a:spcBef>
                <a:spcPts val="0"/>
              </a:spcBef>
              <a:spcAft>
                <a:spcPts val="0"/>
              </a:spcAft>
              <a:buSzPts val="2000"/>
              <a:buChar char="○"/>
            </a:pPr>
            <a:r>
              <a:rPr lang="ja" sz="2000"/>
              <a:t>手で触ったりすることができない。</a:t>
            </a:r>
            <a:endParaRPr sz="2000"/>
          </a:p>
          <a:p>
            <a:pPr marL="914400" lvl="1" indent="-355600" algn="l" rtl="0">
              <a:lnSpc>
                <a:spcPct val="150000"/>
              </a:lnSpc>
              <a:spcBef>
                <a:spcPts val="0"/>
              </a:spcBef>
              <a:spcAft>
                <a:spcPts val="0"/>
              </a:spcAft>
              <a:buSzPts val="2000"/>
              <a:buChar char="○"/>
            </a:pPr>
            <a:r>
              <a:rPr lang="ja" sz="2000"/>
              <a:t>目に見えない</a:t>
            </a:r>
            <a:r>
              <a:rPr lang="ja" sz="2000">
                <a:solidFill>
                  <a:srgbClr val="CCCCCC"/>
                </a:solidFill>
              </a:rPr>
              <a:t>（本や文字のことではない）</a:t>
            </a:r>
            <a:endParaRPr sz="2000">
              <a:solidFill>
                <a:srgbClr val="CCCCCC"/>
              </a:solidFill>
            </a:endParaRPr>
          </a:p>
          <a:p>
            <a:pPr marL="914400" lvl="1" indent="-355600" algn="l" rtl="0">
              <a:lnSpc>
                <a:spcPct val="115000"/>
              </a:lnSpc>
              <a:spcBef>
                <a:spcPts val="0"/>
              </a:spcBef>
              <a:spcAft>
                <a:spcPts val="0"/>
              </a:spcAft>
              <a:buClr>
                <a:schemeClr val="dk2"/>
              </a:buClr>
              <a:buSzPts val="2000"/>
              <a:buChar char="○"/>
            </a:pPr>
            <a:r>
              <a:rPr lang="ja" sz="2000">
                <a:solidFill>
                  <a:schemeClr val="dk2"/>
                </a:solidFill>
              </a:rPr>
              <a:t>この服カワイイ...と感じた「カワイイ」の</a:t>
            </a:r>
            <a:br>
              <a:rPr lang="ja" sz="2000">
                <a:solidFill>
                  <a:schemeClr val="dk2"/>
                </a:solidFill>
              </a:rPr>
            </a:br>
            <a:r>
              <a:rPr lang="ja" sz="2000">
                <a:solidFill>
                  <a:schemeClr val="dk2"/>
                </a:solidFill>
              </a:rPr>
              <a:t>部分が情報</a:t>
            </a:r>
            <a:endParaRPr sz="2000">
              <a:solidFill>
                <a:schemeClr val="dk2"/>
              </a:solidFill>
            </a:endParaRPr>
          </a:p>
          <a:p>
            <a:pPr marL="0" lvl="0" indent="0" algn="l" rtl="0">
              <a:lnSpc>
                <a:spcPct val="150000"/>
              </a:lnSpc>
              <a:spcBef>
                <a:spcPts val="700"/>
              </a:spcBef>
              <a:spcAft>
                <a:spcPts val="0"/>
              </a:spcAft>
              <a:buNone/>
            </a:pPr>
            <a:endParaRPr/>
          </a:p>
        </p:txBody>
      </p:sp>
      <p:sp>
        <p:nvSpPr>
          <p:cNvPr id="192" name="Google Shape;192;p30"/>
          <p:cNvSpPr txBox="1"/>
          <p:nvPr/>
        </p:nvSpPr>
        <p:spPr>
          <a:xfrm>
            <a:off x="7027075" y="2627425"/>
            <a:ext cx="1688400" cy="4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200">
                <a:latin typeface="HiraKakuPro-W3"/>
                <a:ea typeface="HiraKakuPro-W3"/>
                <a:cs typeface="HiraKakuPro-W3"/>
                <a:sym typeface="HiraKakuPro-W3"/>
              </a:rPr>
              <a:t>この服</a:t>
            </a:r>
            <a:r>
              <a:rPr lang="ja" sz="1200">
                <a:highlight>
                  <a:srgbClr val="FFFF00"/>
                </a:highlight>
                <a:latin typeface="HiraKakuPro-W3"/>
                <a:ea typeface="HiraKakuPro-W3"/>
                <a:cs typeface="HiraKakuPro-W3"/>
                <a:sym typeface="HiraKakuPro-W3"/>
              </a:rPr>
              <a:t>カワイイ</a:t>
            </a:r>
            <a:r>
              <a:rPr lang="ja" sz="1200">
                <a:latin typeface="HiraKakuPro-W3"/>
                <a:ea typeface="HiraKakuPro-W3"/>
                <a:cs typeface="HiraKakuPro-W3"/>
                <a:sym typeface="HiraKakuPro-W3"/>
              </a:rPr>
              <a:t>ね...</a:t>
            </a:r>
            <a:endParaRPr sz="1200">
              <a:latin typeface="HiraKakuPro-W3"/>
              <a:ea typeface="HiraKakuPro-W3"/>
              <a:cs typeface="HiraKakuPro-W3"/>
              <a:sym typeface="HiraKakuPro-W3"/>
            </a:endParaRPr>
          </a:p>
        </p:txBody>
      </p:sp>
      <p:cxnSp>
        <p:nvCxnSpPr>
          <p:cNvPr id="193" name="Google Shape;193;p30"/>
          <p:cNvCxnSpPr/>
          <p:nvPr/>
        </p:nvCxnSpPr>
        <p:spPr>
          <a:xfrm flipH="1">
            <a:off x="7920825" y="2355575"/>
            <a:ext cx="231900" cy="304200"/>
          </a:xfrm>
          <a:prstGeom prst="straightConnector1">
            <a:avLst/>
          </a:prstGeom>
          <a:noFill/>
          <a:ln w="9525" cap="flat" cmpd="sng">
            <a:solidFill>
              <a:schemeClr val="dk2"/>
            </a:solidFill>
            <a:prstDash val="solid"/>
            <a:round/>
            <a:headEnd type="none" w="med" len="med"/>
            <a:tailEnd type="triangle" w="med" len="med"/>
          </a:ln>
        </p:spPr>
      </p:cxnSp>
      <p:sp>
        <p:nvSpPr>
          <p:cNvPr id="194" name="Google Shape;194;p30"/>
          <p:cNvSpPr txBox="1"/>
          <p:nvPr/>
        </p:nvSpPr>
        <p:spPr>
          <a:xfrm>
            <a:off x="7737475" y="2051363"/>
            <a:ext cx="978000" cy="30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800">
                <a:latin typeface="HiraKakuPro-W3"/>
                <a:ea typeface="HiraKakuPro-W3"/>
                <a:cs typeface="HiraKakuPro-W3"/>
                <a:sym typeface="HiraKakuPro-W3"/>
              </a:rPr>
              <a:t>これが情報</a:t>
            </a:r>
            <a:endParaRPr sz="800">
              <a:latin typeface="HiraKakuPro-W3"/>
              <a:ea typeface="HiraKakuPro-W3"/>
              <a:cs typeface="HiraKakuPro-W3"/>
              <a:sym typeface="HiraKakuPro-W3"/>
            </a:endParaRPr>
          </a:p>
        </p:txBody>
      </p:sp>
      <p:sp>
        <p:nvSpPr>
          <p:cNvPr id="195" name="Google Shape;195;p30"/>
          <p:cNvSpPr txBox="1"/>
          <p:nvPr/>
        </p:nvSpPr>
        <p:spPr>
          <a:xfrm>
            <a:off x="6737275" y="4596525"/>
            <a:ext cx="2034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600"/>
              <a:t>https://www.ac-illust.com/main/detail.php?id=1873567</a:t>
            </a:r>
            <a:endParaRPr sz="600"/>
          </a:p>
        </p:txBody>
      </p:sp>
      <p:pic>
        <p:nvPicPr>
          <p:cNvPr id="196" name="Google Shape;196;p30" title="1873567.png"/>
          <p:cNvPicPr preferRelativeResize="0"/>
          <p:nvPr/>
        </p:nvPicPr>
        <p:blipFill>
          <a:blip r:embed="rId3">
            <a:alphaModFix/>
          </a:blip>
          <a:stretch>
            <a:fillRect/>
          </a:stretch>
        </p:blipFill>
        <p:spPr>
          <a:xfrm>
            <a:off x="6874675" y="2897725"/>
            <a:ext cx="1759202" cy="17592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伝えても残る、使っても消えない</a:t>
            </a:r>
            <a:endParaRPr/>
          </a:p>
        </p:txBody>
      </p:sp>
      <p:sp>
        <p:nvSpPr>
          <p:cNvPr id="202" name="Google Shape;202;p31"/>
          <p:cNvSpPr txBox="1">
            <a:spLocks noGrp="1"/>
          </p:cNvSpPr>
          <p:nvPr>
            <p:ph type="body" idx="1"/>
          </p:nvPr>
        </p:nvSpPr>
        <p:spPr>
          <a:xfrm>
            <a:off x="539850" y="1457325"/>
            <a:ext cx="80643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solidFill>
                  <a:schemeClr val="dk2"/>
                </a:solidFill>
              </a:rPr>
              <a:t>情報は誰かに送っても手元に残る</a:t>
            </a:r>
            <a:endParaRPr sz="2000"/>
          </a:p>
          <a:p>
            <a:pPr marL="457200" lvl="0" indent="-355600" algn="l" rtl="0">
              <a:lnSpc>
                <a:spcPct val="150000"/>
              </a:lnSpc>
              <a:spcBef>
                <a:spcPts val="0"/>
              </a:spcBef>
              <a:spcAft>
                <a:spcPts val="0"/>
              </a:spcAft>
              <a:buSzPts val="2000"/>
              <a:buChar char="●"/>
            </a:pPr>
            <a:r>
              <a:rPr lang="ja" sz="2000"/>
              <a:t>荷物などは誰かに渡せば手元に残らない</a:t>
            </a:r>
            <a:endParaRPr sz="2000"/>
          </a:p>
          <a:p>
            <a:pPr marL="0" lvl="0" indent="0" algn="l" rtl="0">
              <a:spcBef>
                <a:spcPts val="700"/>
              </a:spcBef>
              <a:spcAft>
                <a:spcPts val="0"/>
              </a:spcAft>
              <a:buNone/>
            </a:pPr>
            <a:endParaRPr/>
          </a:p>
        </p:txBody>
      </p:sp>
      <p:pic>
        <p:nvPicPr>
          <p:cNvPr id="203" name="Google Shape;203;p31"/>
          <p:cNvPicPr preferRelativeResize="0"/>
          <p:nvPr/>
        </p:nvPicPr>
        <p:blipFill rotWithShape="1">
          <a:blip r:embed="rId3">
            <a:alphaModFix/>
          </a:blip>
          <a:srcRect t="17102" b="11636"/>
          <a:stretch/>
        </p:blipFill>
        <p:spPr>
          <a:xfrm>
            <a:off x="5623525" y="3245100"/>
            <a:ext cx="2699000" cy="1442550"/>
          </a:xfrm>
          <a:prstGeom prst="rect">
            <a:avLst/>
          </a:prstGeom>
          <a:noFill/>
          <a:ln>
            <a:noFill/>
          </a:ln>
        </p:spPr>
      </p:pic>
      <p:pic>
        <p:nvPicPr>
          <p:cNvPr id="204" name="Google Shape;204;p31"/>
          <p:cNvPicPr preferRelativeResize="0"/>
          <p:nvPr/>
        </p:nvPicPr>
        <p:blipFill>
          <a:blip r:embed="rId4">
            <a:alphaModFix/>
          </a:blip>
          <a:stretch>
            <a:fillRect/>
          </a:stretch>
        </p:blipFill>
        <p:spPr>
          <a:xfrm>
            <a:off x="1979300" y="3115065"/>
            <a:ext cx="2748099" cy="15193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簡単に複製（コピー）ができる</a:t>
            </a:r>
            <a:endParaRPr/>
          </a:p>
        </p:txBody>
      </p:sp>
      <p:sp>
        <p:nvSpPr>
          <p:cNvPr id="210" name="Google Shape;210;p32"/>
          <p:cNvSpPr txBox="1">
            <a:spLocks noGrp="1"/>
          </p:cNvSpPr>
          <p:nvPr>
            <p:ph type="body" idx="1"/>
          </p:nvPr>
        </p:nvSpPr>
        <p:spPr>
          <a:xfrm>
            <a:off x="537875" y="1453375"/>
            <a:ext cx="80643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コピー機で複製（コピー）が残せる</a:t>
            </a:r>
            <a:endParaRPr sz="2000"/>
          </a:p>
          <a:p>
            <a:pPr marL="457200" lvl="0" indent="-355600" algn="l" rtl="0">
              <a:lnSpc>
                <a:spcPct val="150000"/>
              </a:lnSpc>
              <a:spcBef>
                <a:spcPts val="0"/>
              </a:spcBef>
              <a:spcAft>
                <a:spcPts val="0"/>
              </a:spcAft>
              <a:buSzPts val="2000"/>
              <a:buChar char="●"/>
            </a:pPr>
            <a:r>
              <a:rPr lang="ja" sz="2000"/>
              <a:t>スマホやPCでも簡単に複製（コピー）が残せる</a:t>
            </a:r>
            <a:endParaRPr sz="2000"/>
          </a:p>
          <a:p>
            <a:pPr marL="0" lvl="0" indent="0" algn="l" rtl="0">
              <a:spcBef>
                <a:spcPts val="700"/>
              </a:spcBef>
              <a:spcAft>
                <a:spcPts val="0"/>
              </a:spcAft>
              <a:buNone/>
            </a:pPr>
            <a:endParaRPr/>
          </a:p>
        </p:txBody>
      </p:sp>
      <p:grpSp>
        <p:nvGrpSpPr>
          <p:cNvPr id="211" name="Google Shape;211;p32"/>
          <p:cNvGrpSpPr/>
          <p:nvPr/>
        </p:nvGrpSpPr>
        <p:grpSpPr>
          <a:xfrm>
            <a:off x="6104467" y="2900145"/>
            <a:ext cx="2499692" cy="1876140"/>
            <a:chOff x="3034675" y="2423225"/>
            <a:chExt cx="3074652" cy="2305974"/>
          </a:xfrm>
        </p:grpSpPr>
        <p:pic>
          <p:nvPicPr>
            <p:cNvPr id="212" name="Google Shape;212;p32"/>
            <p:cNvPicPr preferRelativeResize="0"/>
            <p:nvPr/>
          </p:nvPicPr>
          <p:blipFill rotWithShape="1">
            <a:blip r:embed="rId3">
              <a:alphaModFix/>
            </a:blip>
            <a:srcRect/>
            <a:stretch/>
          </p:blipFill>
          <p:spPr>
            <a:xfrm>
              <a:off x="3034675" y="2423225"/>
              <a:ext cx="3074652" cy="2305974"/>
            </a:xfrm>
            <a:prstGeom prst="rect">
              <a:avLst/>
            </a:prstGeom>
            <a:noFill/>
            <a:ln>
              <a:noFill/>
            </a:ln>
          </p:spPr>
        </p:pic>
        <p:sp>
          <p:nvSpPr>
            <p:cNvPr id="213" name="Google Shape;213;p32"/>
            <p:cNvSpPr txBox="1"/>
            <p:nvPr/>
          </p:nvSpPr>
          <p:spPr>
            <a:xfrm>
              <a:off x="3270681" y="2715682"/>
              <a:ext cx="1078800" cy="59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100">
                  <a:latin typeface="HiraKakuPro-W3"/>
                  <a:ea typeface="HiraKakuPro-W3"/>
                  <a:cs typeface="HiraKakuPro-W3"/>
                  <a:sym typeface="HiraKakuPro-W3"/>
                </a:rPr>
                <a:t>コピーして</a:t>
              </a:r>
              <a:endParaRPr sz="1100">
                <a:latin typeface="HiraKakuPro-W3"/>
                <a:ea typeface="HiraKakuPro-W3"/>
                <a:cs typeface="HiraKakuPro-W3"/>
                <a:sym typeface="HiraKakuPro-W3"/>
              </a:endParaRPr>
            </a:p>
            <a:p>
              <a:pPr marL="0" lvl="0" indent="0" algn="ctr" rtl="0">
                <a:spcBef>
                  <a:spcPts val="0"/>
                </a:spcBef>
                <a:spcAft>
                  <a:spcPts val="0"/>
                </a:spcAft>
                <a:buNone/>
              </a:pPr>
              <a:r>
                <a:rPr lang="ja" sz="1100">
                  <a:latin typeface="HiraKakuPro-W3"/>
                  <a:ea typeface="HiraKakuPro-W3"/>
                  <a:cs typeface="HiraKakuPro-W3"/>
                  <a:sym typeface="HiraKakuPro-W3"/>
                </a:rPr>
                <a:t>おこう</a:t>
              </a:r>
              <a:endParaRPr sz="1100">
                <a:latin typeface="HiraKakuPro-W3"/>
                <a:ea typeface="HiraKakuPro-W3"/>
                <a:cs typeface="HiraKakuPro-W3"/>
                <a:sym typeface="HiraKakuPro-W3"/>
              </a:endParaRPr>
            </a:p>
          </p:txBody>
        </p:sp>
      </p:grpSp>
      <p:pic>
        <p:nvPicPr>
          <p:cNvPr id="214" name="Google Shape;214;p32"/>
          <p:cNvPicPr preferRelativeResize="0"/>
          <p:nvPr/>
        </p:nvPicPr>
        <p:blipFill>
          <a:blip r:embed="rId4">
            <a:alphaModFix/>
          </a:blip>
          <a:stretch>
            <a:fillRect/>
          </a:stretch>
        </p:blipFill>
        <p:spPr>
          <a:xfrm>
            <a:off x="3821950" y="3001675"/>
            <a:ext cx="2008952" cy="2008952"/>
          </a:xfrm>
          <a:prstGeom prst="rect">
            <a:avLst/>
          </a:prstGeom>
          <a:noFill/>
          <a:ln>
            <a:noFill/>
          </a:ln>
        </p:spPr>
      </p:pic>
      <p:sp>
        <p:nvSpPr>
          <p:cNvPr id="215" name="Google Shape;215;p32"/>
          <p:cNvSpPr txBox="1"/>
          <p:nvPr/>
        </p:nvSpPr>
        <p:spPr>
          <a:xfrm>
            <a:off x="3657975" y="4888975"/>
            <a:ext cx="24465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600">
                <a:solidFill>
                  <a:srgbClr val="CCCCCC"/>
                </a:solidFill>
              </a:rPr>
              <a:t>https://www.ac-illust.com/main/detail.php?id=22472463</a:t>
            </a:r>
            <a:endParaRPr sz="600">
              <a:solidFill>
                <a:srgbClr val="CCCCCC"/>
              </a:solidFill>
            </a:endParaRPr>
          </a:p>
        </p:txBody>
      </p:sp>
      <p:sp>
        <p:nvSpPr>
          <p:cNvPr id="216" name="Google Shape;216;p32"/>
          <p:cNvSpPr txBox="1"/>
          <p:nvPr/>
        </p:nvSpPr>
        <p:spPr>
          <a:xfrm>
            <a:off x="6030725" y="472817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500">
                <a:solidFill>
                  <a:srgbClr val="CCCCCC"/>
                </a:solidFill>
              </a:rPr>
              <a:t>https://www.ac-illust.com/main/detail.php?id=22015898&amp;word=%E3%82%B9%E3%83%9E%E3%83%9B%E3%82%92%E6%93%8D%E4%BD%9C%E3%81%99%E3%82%8B%E5%A5%B3%E6%80%A7</a:t>
            </a:r>
            <a:endParaRPr sz="500">
              <a:solidFill>
                <a:srgbClr val="CCCCCC"/>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簡単に伝わる</a:t>
            </a:r>
            <a:endParaRPr/>
          </a:p>
        </p:txBody>
      </p:sp>
      <p:sp>
        <p:nvSpPr>
          <p:cNvPr id="222" name="Google Shape;222;p33"/>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55600" algn="l" rtl="0">
              <a:spcBef>
                <a:spcPts val="700"/>
              </a:spcBef>
              <a:spcAft>
                <a:spcPts val="0"/>
              </a:spcAft>
              <a:buSzPts val="2000"/>
              <a:buChar char="●"/>
            </a:pPr>
            <a:r>
              <a:rPr lang="ja" sz="2000"/>
              <a:t>アプリケーション1つで簡単に広がる</a:t>
            </a:r>
            <a:endParaRPr sz="2000"/>
          </a:p>
        </p:txBody>
      </p:sp>
      <p:pic>
        <p:nvPicPr>
          <p:cNvPr id="223" name="Google Shape;223;p33"/>
          <p:cNvPicPr preferRelativeResize="0"/>
          <p:nvPr/>
        </p:nvPicPr>
        <p:blipFill>
          <a:blip r:embed="rId3">
            <a:alphaModFix/>
          </a:blip>
          <a:stretch>
            <a:fillRect/>
          </a:stretch>
        </p:blipFill>
        <p:spPr>
          <a:xfrm>
            <a:off x="5184325" y="2451900"/>
            <a:ext cx="3203176" cy="2402376"/>
          </a:xfrm>
          <a:prstGeom prst="rect">
            <a:avLst/>
          </a:prstGeom>
          <a:noFill/>
          <a:ln>
            <a:noFill/>
          </a:ln>
        </p:spPr>
      </p:pic>
      <p:sp>
        <p:nvSpPr>
          <p:cNvPr id="224" name="Google Shape;224;p33"/>
          <p:cNvSpPr txBox="1"/>
          <p:nvPr/>
        </p:nvSpPr>
        <p:spPr>
          <a:xfrm>
            <a:off x="6116000" y="4813025"/>
            <a:ext cx="2529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700">
                <a:solidFill>
                  <a:srgbClr val="CCCCCC"/>
                </a:solidFill>
              </a:rPr>
              <a:t>https://www.ac-illust.com/main/detail.php?id=2112593</a:t>
            </a:r>
            <a:endParaRPr sz="700">
              <a:solidFill>
                <a:srgbClr val="CCCCCC"/>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4つの特徴を覚えておきましょう</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5"/>
          <p:cNvSpPr txBox="1">
            <a:spLocks noGrp="1"/>
          </p:cNvSpPr>
          <p:nvPr>
            <p:ph type="ctrTitle"/>
          </p:nvPr>
        </p:nvSpPr>
        <p:spPr>
          <a:xfrm>
            <a:off x="1433550" y="1992000"/>
            <a:ext cx="62769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普段の生活の中には情報はあふれています</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p:nvPr/>
        </p:nvSpPr>
        <p:spPr>
          <a:xfrm>
            <a:off x="884275" y="2343200"/>
            <a:ext cx="5034300" cy="6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3000">
                <a:latin typeface="HiraKakuPro-W3"/>
                <a:ea typeface="HiraKakuPro-W3"/>
                <a:cs typeface="HiraKakuPro-W3"/>
                <a:sym typeface="HiraKakuPro-W3"/>
              </a:rPr>
              <a:t>公園でかわいいネコ発見！</a:t>
            </a:r>
            <a:endParaRPr sz="3000">
              <a:latin typeface="HiraKakuPro-W3"/>
              <a:ea typeface="HiraKakuPro-W3"/>
              <a:cs typeface="HiraKakuPro-W3"/>
              <a:sym typeface="HiraKakuPro-W3"/>
            </a:endParaRPr>
          </a:p>
        </p:txBody>
      </p:sp>
      <p:pic>
        <p:nvPicPr>
          <p:cNvPr id="240" name="Google Shape;240;p36"/>
          <p:cNvPicPr preferRelativeResize="0"/>
          <p:nvPr/>
        </p:nvPicPr>
        <p:blipFill>
          <a:blip r:embed="rId3">
            <a:alphaModFix/>
          </a:blip>
          <a:stretch>
            <a:fillRect/>
          </a:stretch>
        </p:blipFill>
        <p:spPr>
          <a:xfrm>
            <a:off x="6789200" y="1343574"/>
            <a:ext cx="1793024" cy="26895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公園にかわいいネコがいました！</a:t>
            </a:r>
            <a:endParaRPr/>
          </a:p>
        </p:txBody>
      </p:sp>
      <p:sp>
        <p:nvSpPr>
          <p:cNvPr id="246" name="Google Shape;246;p37"/>
          <p:cNvSpPr txBox="1">
            <a:spLocks noGrp="1"/>
          </p:cNvSpPr>
          <p:nvPr>
            <p:ph type="body" idx="1"/>
          </p:nvPr>
        </p:nvSpPr>
        <p:spPr>
          <a:xfrm>
            <a:off x="539850" y="1436675"/>
            <a:ext cx="8064300" cy="14544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あなたはどうしますか？</a:t>
            </a:r>
            <a:endParaRPr sz="2000"/>
          </a:p>
          <a:p>
            <a:pPr marL="457200" lvl="0" indent="-355600" algn="l" rtl="0">
              <a:lnSpc>
                <a:spcPct val="150000"/>
              </a:lnSpc>
              <a:spcBef>
                <a:spcPts val="0"/>
              </a:spcBef>
              <a:spcAft>
                <a:spcPts val="0"/>
              </a:spcAft>
              <a:buSzPts val="2000"/>
              <a:buChar char="●"/>
            </a:pPr>
            <a:r>
              <a:rPr lang="ja" sz="2000"/>
              <a:t>プリントに書いてください。</a:t>
            </a:r>
            <a:endParaRPr sz="2000"/>
          </a:p>
          <a:p>
            <a:pPr marL="457200" lvl="0" indent="-355600" algn="l" rtl="0">
              <a:lnSpc>
                <a:spcPct val="150000"/>
              </a:lnSpc>
              <a:spcBef>
                <a:spcPts val="0"/>
              </a:spcBef>
              <a:spcAft>
                <a:spcPts val="0"/>
              </a:spcAft>
              <a:buSzPts val="2000"/>
              <a:buChar char="●"/>
            </a:pPr>
            <a:r>
              <a:rPr lang="ja" sz="2000"/>
              <a:t>時間は3分間</a:t>
            </a:r>
            <a:endParaRPr sz="2000"/>
          </a:p>
        </p:txBody>
      </p:sp>
      <p:pic>
        <p:nvPicPr>
          <p:cNvPr id="247" name="Google Shape;247;p37"/>
          <p:cNvPicPr preferRelativeResize="0"/>
          <p:nvPr/>
        </p:nvPicPr>
        <p:blipFill>
          <a:blip r:embed="rId3">
            <a:alphaModFix/>
          </a:blip>
          <a:stretch>
            <a:fillRect/>
          </a:stretch>
        </p:blipFill>
        <p:spPr>
          <a:xfrm>
            <a:off x="6659975" y="3321725"/>
            <a:ext cx="1516250" cy="1124275"/>
          </a:xfrm>
          <a:prstGeom prst="rect">
            <a:avLst/>
          </a:prstGeom>
          <a:noFill/>
          <a:ln>
            <a:noFill/>
          </a:ln>
        </p:spPr>
      </p:pic>
      <p:sp>
        <p:nvSpPr>
          <p:cNvPr id="248" name="Google Shape;248;p37"/>
          <p:cNvSpPr txBox="1"/>
          <p:nvPr/>
        </p:nvSpPr>
        <p:spPr>
          <a:xfrm>
            <a:off x="6660000" y="4664875"/>
            <a:ext cx="1516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700">
                <a:solidFill>
                  <a:srgbClr val="CCCCCC"/>
                </a:solidFill>
              </a:rPr>
              <a:t>https://tyoudoii-illust.com/5258/</a:t>
            </a:r>
            <a:endParaRPr sz="700">
              <a:solidFill>
                <a:srgbClr val="CCCCCC"/>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かわいいネコを目の前にして...</a:t>
            </a:r>
            <a:endParaRPr/>
          </a:p>
        </p:txBody>
      </p:sp>
      <p:sp>
        <p:nvSpPr>
          <p:cNvPr id="254" name="Google Shape;254;p38"/>
          <p:cNvSpPr txBox="1">
            <a:spLocks noGrp="1"/>
          </p:cNvSpPr>
          <p:nvPr>
            <p:ph type="body" idx="1"/>
          </p:nvPr>
        </p:nvSpPr>
        <p:spPr>
          <a:xfrm>
            <a:off x="498675" y="1490475"/>
            <a:ext cx="8064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Clr>
                <a:srgbClr val="FF0000"/>
              </a:buClr>
              <a:buSzPts val="1800"/>
              <a:buChar char="●"/>
            </a:pPr>
            <a:r>
              <a:rPr lang="ja"/>
              <a:t>写真・動画を撮る</a:t>
            </a:r>
            <a:endParaRPr/>
          </a:p>
          <a:p>
            <a:pPr marL="457200" lvl="0" indent="-342900" algn="l" rtl="0">
              <a:lnSpc>
                <a:spcPct val="150000"/>
              </a:lnSpc>
              <a:spcBef>
                <a:spcPts val="0"/>
              </a:spcBef>
              <a:spcAft>
                <a:spcPts val="0"/>
              </a:spcAft>
              <a:buClr>
                <a:srgbClr val="FF0000"/>
              </a:buClr>
              <a:buSzPts val="1800"/>
              <a:buChar char="●"/>
            </a:pPr>
            <a:r>
              <a:rPr lang="ja"/>
              <a:t>写真・動画を保存する</a:t>
            </a:r>
            <a:endParaRPr/>
          </a:p>
          <a:p>
            <a:pPr marL="457200" lvl="0" indent="-342900" algn="l" rtl="0">
              <a:lnSpc>
                <a:spcPct val="150000"/>
              </a:lnSpc>
              <a:spcBef>
                <a:spcPts val="0"/>
              </a:spcBef>
              <a:spcAft>
                <a:spcPts val="0"/>
              </a:spcAft>
              <a:buClr>
                <a:srgbClr val="FF0000"/>
              </a:buClr>
              <a:buSzPts val="1800"/>
              <a:buChar char="●"/>
            </a:pPr>
            <a:r>
              <a:rPr lang="ja"/>
              <a:t>LINEで友達・家族に教えてあげる</a:t>
            </a:r>
            <a:endParaRPr/>
          </a:p>
          <a:p>
            <a:pPr marL="457200" lvl="0" indent="-342900" algn="l" rtl="0">
              <a:lnSpc>
                <a:spcPct val="150000"/>
              </a:lnSpc>
              <a:spcBef>
                <a:spcPts val="0"/>
              </a:spcBef>
              <a:spcAft>
                <a:spcPts val="0"/>
              </a:spcAft>
              <a:buClr>
                <a:srgbClr val="FF0000"/>
              </a:buClr>
              <a:buSzPts val="1800"/>
              <a:buChar char="●"/>
            </a:pPr>
            <a:r>
              <a:rPr lang="ja">
                <a:solidFill>
                  <a:schemeClr val="dk2"/>
                </a:solidFill>
              </a:rPr>
              <a:t>X（旧Twitter）に投稿する</a:t>
            </a:r>
            <a:endParaRPr/>
          </a:p>
          <a:p>
            <a:pPr marL="457200" lvl="0" indent="-342900" algn="l" rtl="0">
              <a:lnSpc>
                <a:spcPct val="150000"/>
              </a:lnSpc>
              <a:spcBef>
                <a:spcPts val="0"/>
              </a:spcBef>
              <a:spcAft>
                <a:spcPts val="0"/>
              </a:spcAft>
              <a:buClr>
                <a:srgbClr val="FF0000"/>
              </a:buClr>
              <a:buSzPts val="1800"/>
              <a:buChar char="●"/>
            </a:pPr>
            <a:r>
              <a:rPr lang="ja">
                <a:solidFill>
                  <a:schemeClr val="dk2"/>
                </a:solidFill>
              </a:rPr>
              <a:t>Instagram用に写真を加工する</a:t>
            </a:r>
            <a:endParaRPr>
              <a:solidFill>
                <a:schemeClr val="dk2"/>
              </a:solidFill>
            </a:endParaRPr>
          </a:p>
          <a:p>
            <a:pPr marL="457200" lvl="0" indent="-342900" algn="l" rtl="0">
              <a:lnSpc>
                <a:spcPct val="150000"/>
              </a:lnSpc>
              <a:spcBef>
                <a:spcPts val="0"/>
              </a:spcBef>
              <a:spcAft>
                <a:spcPts val="0"/>
              </a:spcAft>
              <a:buClr>
                <a:srgbClr val="FF0000"/>
              </a:buClr>
              <a:buSzPts val="1800"/>
              <a:buChar char="●"/>
            </a:pPr>
            <a:r>
              <a:rPr lang="ja">
                <a:solidFill>
                  <a:schemeClr val="dk2"/>
                </a:solidFill>
              </a:rPr>
              <a:t>TikTok用に動画を加工する</a:t>
            </a:r>
            <a:endParaRPr>
              <a:solidFill>
                <a:schemeClr val="dk2"/>
              </a:solidFill>
            </a:endParaRPr>
          </a:p>
          <a:p>
            <a:pPr marL="457200" lvl="0" indent="-342900" algn="l" rtl="0">
              <a:lnSpc>
                <a:spcPct val="150000"/>
              </a:lnSpc>
              <a:spcBef>
                <a:spcPts val="0"/>
              </a:spcBef>
              <a:spcAft>
                <a:spcPts val="0"/>
              </a:spcAft>
              <a:buClr>
                <a:srgbClr val="FF0000"/>
              </a:buClr>
              <a:buSzPts val="1800"/>
              <a:buChar char="●"/>
            </a:pPr>
            <a:r>
              <a:rPr lang="ja"/>
              <a:t>興味がないから素通りする...</a:t>
            </a:r>
            <a:endParaRPr/>
          </a:p>
        </p:txBody>
      </p:sp>
      <p:grpSp>
        <p:nvGrpSpPr>
          <p:cNvPr id="255" name="Google Shape;255;p38"/>
          <p:cNvGrpSpPr/>
          <p:nvPr/>
        </p:nvGrpSpPr>
        <p:grpSpPr>
          <a:xfrm>
            <a:off x="6701375" y="3179715"/>
            <a:ext cx="2076801" cy="1729035"/>
            <a:chOff x="6701375" y="3179715"/>
            <a:chExt cx="2076801" cy="1729035"/>
          </a:xfrm>
        </p:grpSpPr>
        <p:sp>
          <p:nvSpPr>
            <p:cNvPr id="256" name="Google Shape;256;p38"/>
            <p:cNvSpPr txBox="1"/>
            <p:nvPr/>
          </p:nvSpPr>
          <p:spPr>
            <a:xfrm>
              <a:off x="6962025" y="4616250"/>
              <a:ext cx="1700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700">
                  <a:solidFill>
                    <a:srgbClr val="CCCCCC"/>
                  </a:solidFill>
                </a:rPr>
                <a:t>https://loosedrawing.com/illust/1419/</a:t>
              </a:r>
              <a:endParaRPr sz="700">
                <a:solidFill>
                  <a:srgbClr val="CCCCCC"/>
                </a:solidFill>
              </a:endParaRPr>
            </a:p>
          </p:txBody>
        </p:sp>
        <p:pic>
          <p:nvPicPr>
            <p:cNvPr id="257" name="Google Shape;257;p38"/>
            <p:cNvPicPr preferRelativeResize="0"/>
            <p:nvPr/>
          </p:nvPicPr>
          <p:blipFill rotWithShape="1">
            <a:blip r:embed="rId3">
              <a:alphaModFix/>
            </a:blip>
            <a:srcRect l="11740" t="24245" r="12317" b="19460"/>
            <a:stretch/>
          </p:blipFill>
          <p:spPr>
            <a:xfrm>
              <a:off x="6701375" y="3179715"/>
              <a:ext cx="2076801" cy="1539561"/>
            </a:xfrm>
            <a:prstGeom prst="rect">
              <a:avLst/>
            </a:prstGeom>
            <a:noFill/>
            <a:ln>
              <a:noFill/>
            </a:ln>
          </p:spPr>
        </p:pic>
      </p:grpSp>
      <p:grpSp>
        <p:nvGrpSpPr>
          <p:cNvPr id="258" name="Google Shape;258;p38"/>
          <p:cNvGrpSpPr/>
          <p:nvPr/>
        </p:nvGrpSpPr>
        <p:grpSpPr>
          <a:xfrm>
            <a:off x="5126826" y="1262700"/>
            <a:ext cx="1828699" cy="2097400"/>
            <a:chOff x="5126826" y="1262700"/>
            <a:chExt cx="1828699" cy="2097400"/>
          </a:xfrm>
        </p:grpSpPr>
        <p:pic>
          <p:nvPicPr>
            <p:cNvPr id="259" name="Google Shape;259;p38"/>
            <p:cNvPicPr preferRelativeResize="0"/>
            <p:nvPr/>
          </p:nvPicPr>
          <p:blipFill>
            <a:blip r:embed="rId4">
              <a:alphaModFix/>
            </a:blip>
            <a:stretch>
              <a:fillRect/>
            </a:stretch>
          </p:blipFill>
          <p:spPr>
            <a:xfrm>
              <a:off x="5126826" y="1262700"/>
              <a:ext cx="1574549" cy="1845424"/>
            </a:xfrm>
            <a:prstGeom prst="rect">
              <a:avLst/>
            </a:prstGeom>
            <a:noFill/>
            <a:ln>
              <a:noFill/>
            </a:ln>
          </p:spPr>
        </p:pic>
        <p:sp>
          <p:nvSpPr>
            <p:cNvPr id="260" name="Google Shape;260;p38"/>
            <p:cNvSpPr txBox="1"/>
            <p:nvPr/>
          </p:nvSpPr>
          <p:spPr>
            <a:xfrm>
              <a:off x="5381125" y="3067600"/>
              <a:ext cx="15744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700">
                  <a:solidFill>
                    <a:srgbClr val="CCCCCC"/>
                  </a:solidFill>
                </a:rPr>
                <a:t>https://tyoudoii-illust.com/2005/</a:t>
              </a:r>
              <a:endParaRPr sz="700">
                <a:solidFill>
                  <a:srgbClr val="CCCCCC"/>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かわいいネコを目の前にして...</a:t>
            </a:r>
            <a:endParaRPr/>
          </a:p>
        </p:txBody>
      </p:sp>
      <p:sp>
        <p:nvSpPr>
          <p:cNvPr id="266" name="Google Shape;266;p39"/>
          <p:cNvSpPr txBox="1">
            <a:spLocks noGrp="1"/>
          </p:cNvSpPr>
          <p:nvPr>
            <p:ph type="body" idx="1"/>
          </p:nvPr>
        </p:nvSpPr>
        <p:spPr>
          <a:xfrm>
            <a:off x="346275" y="1185675"/>
            <a:ext cx="3971700" cy="3453000"/>
          </a:xfrm>
          <a:prstGeom prst="rect">
            <a:avLst/>
          </a:prstGeom>
        </p:spPr>
        <p:txBody>
          <a:bodyPr spcFirstLastPara="1" wrap="square" lIns="102500" tIns="102500" rIns="102500" bIns="102500" anchor="t" anchorCtr="0">
            <a:noAutofit/>
          </a:bodyPr>
          <a:lstStyle/>
          <a:p>
            <a:pPr marL="457200" lvl="0" indent="-342900" algn="l" rtl="0">
              <a:lnSpc>
                <a:spcPct val="175000"/>
              </a:lnSpc>
              <a:spcBef>
                <a:spcPts val="700"/>
              </a:spcBef>
              <a:spcAft>
                <a:spcPts val="0"/>
              </a:spcAft>
              <a:buSzPts val="1800"/>
              <a:buChar char="●"/>
            </a:pPr>
            <a:r>
              <a:rPr lang="ja">
                <a:solidFill>
                  <a:schemeClr val="dk2"/>
                </a:solidFill>
              </a:rPr>
              <a:t>写真・動画を撮る</a:t>
            </a:r>
            <a:endParaRPr>
              <a:solidFill>
                <a:schemeClr val="dk2"/>
              </a:solidFill>
            </a:endParaRPr>
          </a:p>
          <a:p>
            <a:pPr marL="457200" lvl="0" indent="-342900" algn="l" rtl="0">
              <a:lnSpc>
                <a:spcPct val="175000"/>
              </a:lnSpc>
              <a:spcBef>
                <a:spcPts val="0"/>
              </a:spcBef>
              <a:spcAft>
                <a:spcPts val="0"/>
              </a:spcAft>
              <a:buSzPts val="1800"/>
              <a:buChar char="●"/>
            </a:pPr>
            <a:r>
              <a:rPr lang="ja">
                <a:solidFill>
                  <a:schemeClr val="dk2"/>
                </a:solidFill>
              </a:rPr>
              <a:t>写真・動画を保存する</a:t>
            </a:r>
            <a:endParaRPr/>
          </a:p>
          <a:p>
            <a:pPr marL="457200" lvl="0" indent="-342900" algn="l" rtl="0">
              <a:lnSpc>
                <a:spcPct val="175000"/>
              </a:lnSpc>
              <a:spcBef>
                <a:spcPts val="0"/>
              </a:spcBef>
              <a:spcAft>
                <a:spcPts val="0"/>
              </a:spcAft>
              <a:buSzPts val="1800"/>
              <a:buChar char="●"/>
            </a:pPr>
            <a:r>
              <a:rPr lang="ja"/>
              <a:t>LINEで友達に教えてあげる</a:t>
            </a:r>
            <a:endParaRPr/>
          </a:p>
          <a:p>
            <a:pPr marL="457200" lvl="0" indent="-342900" algn="l" rtl="0">
              <a:lnSpc>
                <a:spcPct val="175000"/>
              </a:lnSpc>
              <a:spcBef>
                <a:spcPts val="0"/>
              </a:spcBef>
              <a:spcAft>
                <a:spcPts val="0"/>
              </a:spcAft>
              <a:buSzPts val="1800"/>
              <a:buChar char="●"/>
            </a:pPr>
            <a:r>
              <a:rPr lang="ja">
                <a:solidFill>
                  <a:schemeClr val="dk2"/>
                </a:solidFill>
              </a:rPr>
              <a:t>X（旧Twitter）に投稿する</a:t>
            </a:r>
            <a:endParaRPr/>
          </a:p>
          <a:p>
            <a:pPr marL="457200" lvl="0" indent="-342900" algn="l" rtl="0">
              <a:lnSpc>
                <a:spcPct val="175000"/>
              </a:lnSpc>
              <a:spcBef>
                <a:spcPts val="0"/>
              </a:spcBef>
              <a:spcAft>
                <a:spcPts val="0"/>
              </a:spcAft>
              <a:buSzPts val="1800"/>
              <a:buChar char="●"/>
            </a:pPr>
            <a:r>
              <a:rPr lang="ja"/>
              <a:t>Instagram用に写真を加工する</a:t>
            </a:r>
            <a:endParaRPr/>
          </a:p>
          <a:p>
            <a:pPr marL="457200" lvl="0" indent="-342900" algn="l" rtl="0">
              <a:lnSpc>
                <a:spcPct val="175000"/>
              </a:lnSpc>
              <a:spcBef>
                <a:spcPts val="0"/>
              </a:spcBef>
              <a:spcAft>
                <a:spcPts val="0"/>
              </a:spcAft>
              <a:buSzPts val="1800"/>
              <a:buChar char="●"/>
            </a:pPr>
            <a:r>
              <a:rPr lang="ja"/>
              <a:t>TikTok用に動画を加工する</a:t>
            </a:r>
            <a:endParaRPr/>
          </a:p>
          <a:p>
            <a:pPr marL="457200" lvl="0" indent="-342900" algn="l" rtl="0">
              <a:lnSpc>
                <a:spcPct val="175000"/>
              </a:lnSpc>
              <a:spcBef>
                <a:spcPts val="0"/>
              </a:spcBef>
              <a:spcAft>
                <a:spcPts val="0"/>
              </a:spcAft>
              <a:buSzPts val="1800"/>
              <a:buChar char="●"/>
            </a:pPr>
            <a:r>
              <a:rPr lang="ja"/>
              <a:t>被写体の肖像権　</a:t>
            </a:r>
            <a:endParaRPr/>
          </a:p>
          <a:p>
            <a:pPr marL="0" lvl="0" indent="0" algn="l" rtl="0">
              <a:lnSpc>
                <a:spcPct val="150000"/>
              </a:lnSpc>
              <a:spcBef>
                <a:spcPts val="700"/>
              </a:spcBef>
              <a:spcAft>
                <a:spcPts val="0"/>
              </a:spcAft>
              <a:buNone/>
            </a:pPr>
            <a:endParaRPr/>
          </a:p>
        </p:txBody>
      </p:sp>
      <p:sp>
        <p:nvSpPr>
          <p:cNvPr id="267" name="Google Shape;267;p39"/>
          <p:cNvSpPr/>
          <p:nvPr/>
        </p:nvSpPr>
        <p:spPr>
          <a:xfrm>
            <a:off x="3571675" y="1378050"/>
            <a:ext cx="198600" cy="694800"/>
          </a:xfrm>
          <a:prstGeom prst="righ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9"/>
          <p:cNvSpPr txBox="1"/>
          <p:nvPr/>
        </p:nvSpPr>
        <p:spPr>
          <a:xfrm>
            <a:off x="3863825" y="1373075"/>
            <a:ext cx="5723700" cy="4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rgbClr val="666666"/>
                </a:solidFill>
                <a:latin typeface="Times New Roman"/>
                <a:ea typeface="Times New Roman"/>
                <a:cs typeface="Times New Roman"/>
                <a:sym typeface="Times New Roman"/>
              </a:rPr>
              <a:t>（コンピュータを使って）</a:t>
            </a:r>
            <a:r>
              <a:rPr lang="ja" sz="2400" b="1">
                <a:solidFill>
                  <a:srgbClr val="666666"/>
                </a:solidFill>
                <a:latin typeface="Times New Roman"/>
                <a:ea typeface="Times New Roman"/>
                <a:cs typeface="Times New Roman"/>
                <a:sym typeface="Times New Roman"/>
              </a:rPr>
              <a:t>情報を記録する</a:t>
            </a:r>
            <a:endParaRPr sz="2400" b="1">
              <a:solidFill>
                <a:srgbClr val="666666"/>
              </a:solidFill>
              <a:latin typeface="Times New Roman"/>
              <a:ea typeface="Times New Roman"/>
              <a:cs typeface="Times New Roman"/>
              <a:sym typeface="Times New Roman"/>
            </a:endParaRPr>
          </a:p>
        </p:txBody>
      </p:sp>
      <p:sp>
        <p:nvSpPr>
          <p:cNvPr id="269" name="Google Shape;269;p39"/>
          <p:cNvSpPr txBox="1"/>
          <p:nvPr/>
        </p:nvSpPr>
        <p:spPr>
          <a:xfrm>
            <a:off x="4114800" y="2336000"/>
            <a:ext cx="4204800" cy="4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chemeClr val="dk2"/>
                </a:solidFill>
                <a:latin typeface="Times New Roman"/>
                <a:ea typeface="Times New Roman"/>
                <a:cs typeface="Times New Roman"/>
                <a:sym typeface="Times New Roman"/>
              </a:rPr>
              <a:t>（コンピュータを使って）</a:t>
            </a:r>
            <a:r>
              <a:rPr lang="ja" sz="2400" b="1">
                <a:solidFill>
                  <a:srgbClr val="666666"/>
                </a:solidFill>
                <a:latin typeface="Times New Roman"/>
                <a:ea typeface="Times New Roman"/>
                <a:cs typeface="Times New Roman"/>
                <a:sym typeface="Times New Roman"/>
              </a:rPr>
              <a:t>情報を伝える</a:t>
            </a:r>
            <a:endParaRPr sz="2400" b="1">
              <a:solidFill>
                <a:srgbClr val="666666"/>
              </a:solidFill>
              <a:latin typeface="Times New Roman"/>
              <a:ea typeface="Times New Roman"/>
              <a:cs typeface="Times New Roman"/>
              <a:sym typeface="Times New Roman"/>
            </a:endParaRPr>
          </a:p>
        </p:txBody>
      </p:sp>
      <p:sp>
        <p:nvSpPr>
          <p:cNvPr id="270" name="Google Shape;270;p39"/>
          <p:cNvSpPr/>
          <p:nvPr/>
        </p:nvSpPr>
        <p:spPr>
          <a:xfrm>
            <a:off x="3874875" y="2288425"/>
            <a:ext cx="339600" cy="781500"/>
          </a:xfrm>
          <a:prstGeom prst="rightBrace">
            <a:avLst>
              <a:gd name="adj1" fmla="val 31360"/>
              <a:gd name="adj2" fmla="val 51358"/>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9"/>
          <p:cNvSpPr/>
          <p:nvPr/>
        </p:nvSpPr>
        <p:spPr>
          <a:xfrm>
            <a:off x="4332075" y="3279025"/>
            <a:ext cx="339600" cy="781500"/>
          </a:xfrm>
          <a:prstGeom prst="rightBrace">
            <a:avLst>
              <a:gd name="adj1" fmla="val 31360"/>
              <a:gd name="adj2" fmla="val 51358"/>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9"/>
          <p:cNvSpPr txBox="1"/>
          <p:nvPr/>
        </p:nvSpPr>
        <p:spPr>
          <a:xfrm>
            <a:off x="4586050" y="3351925"/>
            <a:ext cx="4862700" cy="4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chemeClr val="dk2"/>
                </a:solidFill>
                <a:latin typeface="Times New Roman"/>
                <a:ea typeface="Times New Roman"/>
                <a:cs typeface="Times New Roman"/>
                <a:sym typeface="Times New Roman"/>
              </a:rPr>
              <a:t>（コンピュータを使って）</a:t>
            </a:r>
            <a:r>
              <a:rPr lang="ja" sz="2400" b="1">
                <a:solidFill>
                  <a:srgbClr val="666666"/>
                </a:solidFill>
                <a:latin typeface="Times New Roman"/>
                <a:ea typeface="Times New Roman"/>
                <a:cs typeface="Times New Roman"/>
                <a:sym typeface="Times New Roman"/>
              </a:rPr>
              <a:t>情報を表現する</a:t>
            </a:r>
            <a:endParaRPr sz="2400" b="1">
              <a:solidFill>
                <a:srgbClr val="666666"/>
              </a:solidFill>
              <a:latin typeface="Times New Roman"/>
              <a:ea typeface="Times New Roman"/>
              <a:cs typeface="Times New Roman"/>
              <a:sym typeface="Times New Roman"/>
            </a:endParaRPr>
          </a:p>
        </p:txBody>
      </p:sp>
      <p:sp>
        <p:nvSpPr>
          <p:cNvPr id="273" name="Google Shape;273;p39"/>
          <p:cNvSpPr txBox="1"/>
          <p:nvPr/>
        </p:nvSpPr>
        <p:spPr>
          <a:xfrm>
            <a:off x="4114800" y="4155375"/>
            <a:ext cx="4862700" cy="4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chemeClr val="dk2"/>
                </a:solidFill>
                <a:latin typeface="Times New Roman"/>
                <a:ea typeface="Times New Roman"/>
                <a:cs typeface="Times New Roman"/>
                <a:sym typeface="Times New Roman"/>
              </a:rPr>
              <a:t>（コンピュータを使って）</a:t>
            </a:r>
            <a:r>
              <a:rPr lang="ja" sz="2400" b="1">
                <a:solidFill>
                  <a:srgbClr val="666666"/>
                </a:solidFill>
                <a:latin typeface="Times New Roman"/>
                <a:ea typeface="Times New Roman"/>
                <a:cs typeface="Times New Roman"/>
                <a:sym typeface="Times New Roman"/>
              </a:rPr>
              <a:t>情報の適切な利用</a:t>
            </a:r>
            <a:endParaRPr sz="2400" b="1">
              <a:solidFill>
                <a:srgbClr val="666666"/>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000" dirty="0"/>
              <a:t>今回のめあて</a:t>
            </a:r>
            <a:endParaRPr sz="2000" dirty="0"/>
          </a:p>
        </p:txBody>
      </p:sp>
      <p:sp>
        <p:nvSpPr>
          <p:cNvPr id="61" name="Google Shape;61;p13"/>
          <p:cNvSpPr txBox="1">
            <a:spLocks noGrp="1"/>
          </p:cNvSpPr>
          <p:nvPr>
            <p:ph type="body" idx="1"/>
          </p:nvPr>
        </p:nvSpPr>
        <p:spPr>
          <a:xfrm>
            <a:off x="498675" y="1543575"/>
            <a:ext cx="8064300" cy="2895600"/>
          </a:xfrm>
          <a:prstGeom prst="rect">
            <a:avLst/>
          </a:prstGeom>
        </p:spPr>
        <p:txBody>
          <a:bodyPr spcFirstLastPara="1" wrap="square" lIns="102500" tIns="102500" rIns="102500" bIns="102500" anchor="t" anchorCtr="0">
            <a:noAutofit/>
          </a:bodyPr>
          <a:lstStyle/>
          <a:p>
            <a:pPr marL="457200" lvl="0" indent="-355600" algn="l" rtl="0">
              <a:lnSpc>
                <a:spcPct val="200000"/>
              </a:lnSpc>
              <a:spcBef>
                <a:spcPts val="700"/>
              </a:spcBef>
              <a:spcAft>
                <a:spcPts val="0"/>
              </a:spcAft>
              <a:buSzPts val="2000"/>
              <a:buChar char="●"/>
            </a:pPr>
            <a:r>
              <a:rPr lang="ja" sz="2000">
                <a:solidFill>
                  <a:schemeClr val="dk2"/>
                </a:solidFill>
              </a:rPr>
              <a:t>情報とは</a:t>
            </a:r>
            <a:endParaRPr sz="2000">
              <a:solidFill>
                <a:schemeClr val="dk2"/>
              </a:solidFill>
            </a:endParaRPr>
          </a:p>
          <a:p>
            <a:pPr marL="457200" lvl="0" indent="-355600" algn="l" rtl="0">
              <a:lnSpc>
                <a:spcPct val="200000"/>
              </a:lnSpc>
              <a:spcBef>
                <a:spcPts val="0"/>
              </a:spcBef>
              <a:spcAft>
                <a:spcPts val="0"/>
              </a:spcAft>
              <a:buSzPts val="2000"/>
              <a:buChar char="●"/>
            </a:pPr>
            <a:r>
              <a:rPr lang="ja" sz="2000">
                <a:solidFill>
                  <a:schemeClr val="dk2"/>
                </a:solidFill>
              </a:rPr>
              <a:t>情報の特徴</a:t>
            </a:r>
            <a:endParaRPr sz="2000">
              <a:solidFill>
                <a:schemeClr val="dk2"/>
              </a:solidFill>
            </a:endParaRPr>
          </a:p>
          <a:p>
            <a:pPr marL="457200" lvl="0" indent="-355600" algn="l" rtl="0">
              <a:lnSpc>
                <a:spcPct val="200000"/>
              </a:lnSpc>
              <a:spcBef>
                <a:spcPts val="0"/>
              </a:spcBef>
              <a:spcAft>
                <a:spcPts val="0"/>
              </a:spcAft>
              <a:buSzPts val="2000"/>
              <a:buChar char="●"/>
            </a:pPr>
            <a:r>
              <a:rPr lang="ja" sz="2000">
                <a:solidFill>
                  <a:schemeClr val="dk2"/>
                </a:solidFill>
              </a:rPr>
              <a:t>メディアとは</a:t>
            </a:r>
            <a:endParaRPr sz="2000">
              <a:solidFill>
                <a:schemeClr val="dk2"/>
              </a:solidFill>
            </a:endParaRPr>
          </a:p>
          <a:p>
            <a:pPr marL="0" lvl="0" indent="0" algn="l" rtl="0">
              <a:lnSpc>
                <a:spcPct val="150000"/>
              </a:lnSpc>
              <a:spcBef>
                <a:spcPts val="700"/>
              </a:spcBef>
              <a:spcAft>
                <a:spcPts val="0"/>
              </a:spcAft>
              <a:buNone/>
            </a:pP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0"/>
          <p:cNvSpPr txBox="1">
            <a:spLocks noGrp="1"/>
          </p:cNvSpPr>
          <p:nvPr>
            <p:ph type="title"/>
          </p:nvPr>
        </p:nvSpPr>
        <p:spPr>
          <a:xfrm>
            <a:off x="1401650" y="1977750"/>
            <a:ext cx="6920100" cy="11880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400"/>
              <a:t>これからの作業はコンピュータや</a:t>
            </a:r>
            <a:br>
              <a:rPr lang="ja" sz="2400"/>
            </a:br>
            <a:r>
              <a:rPr lang="ja" sz="2400"/>
              <a:t>スマートフォンを使って行う方が一般的です。</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xfrm>
            <a:off x="1504350" y="2022900"/>
            <a:ext cx="6516600" cy="10977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400"/>
              <a:t>情報はコンピュータやプログラムで処理すると素早く便利に扱うことができます。</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2"/>
          <p:cNvSpPr txBox="1">
            <a:spLocks noGrp="1"/>
          </p:cNvSpPr>
          <p:nvPr>
            <p:ph type="ctrTitle"/>
          </p:nvPr>
        </p:nvSpPr>
        <p:spPr>
          <a:xfrm>
            <a:off x="1693075" y="1995600"/>
            <a:ext cx="5925300" cy="1461300"/>
          </a:xfrm>
          <a:prstGeom prst="rect">
            <a:avLst/>
          </a:prstGeom>
        </p:spPr>
        <p:txBody>
          <a:bodyPr spcFirstLastPara="1" wrap="square" lIns="102500" tIns="102500" rIns="102500" bIns="102500" anchor="ctr" anchorCtr="0">
            <a:noAutofit/>
          </a:bodyPr>
          <a:lstStyle/>
          <a:p>
            <a:pPr marL="0" lvl="0" indent="0" algn="l" rtl="0">
              <a:lnSpc>
                <a:spcPct val="150000"/>
              </a:lnSpc>
              <a:spcBef>
                <a:spcPts val="0"/>
              </a:spcBef>
              <a:spcAft>
                <a:spcPts val="0"/>
              </a:spcAft>
              <a:buNone/>
            </a:pPr>
            <a:r>
              <a:rPr lang="ja" sz="2700"/>
              <a:t>また、情報を記録したり伝えるにはメディアを使います。</a:t>
            </a:r>
            <a:endParaRPr sz="27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メディアとは...</a:t>
            </a:r>
            <a:endParaRPr/>
          </a:p>
        </p:txBody>
      </p:sp>
      <p:sp>
        <p:nvSpPr>
          <p:cNvPr id="294" name="Google Shape;294;p43"/>
          <p:cNvSpPr txBox="1"/>
          <p:nvPr/>
        </p:nvSpPr>
        <p:spPr>
          <a:xfrm>
            <a:off x="1046050" y="1400800"/>
            <a:ext cx="2022000" cy="36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800">
                <a:latin typeface="HiraKakuPro-W3"/>
                <a:ea typeface="HiraKakuPro-W3"/>
                <a:cs typeface="HiraKakuPro-W3"/>
                <a:sym typeface="HiraKakuPro-W3"/>
              </a:rPr>
              <a:t>表現するメディア</a:t>
            </a:r>
            <a:endParaRPr sz="1800">
              <a:latin typeface="HiraKakuPro-W3"/>
              <a:ea typeface="HiraKakuPro-W3"/>
              <a:cs typeface="HiraKakuPro-W3"/>
              <a:sym typeface="HiraKakuPro-W3"/>
            </a:endParaRPr>
          </a:p>
        </p:txBody>
      </p:sp>
      <p:sp>
        <p:nvSpPr>
          <p:cNvPr id="295" name="Google Shape;295;p43"/>
          <p:cNvSpPr txBox="1"/>
          <p:nvPr/>
        </p:nvSpPr>
        <p:spPr>
          <a:xfrm>
            <a:off x="3679650" y="1380700"/>
            <a:ext cx="1784700" cy="36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800">
                <a:latin typeface="HiraKakuPro-W3"/>
                <a:ea typeface="HiraKakuPro-W3"/>
                <a:cs typeface="HiraKakuPro-W3"/>
                <a:sym typeface="HiraKakuPro-W3"/>
              </a:rPr>
              <a:t>伝えるメディア</a:t>
            </a:r>
            <a:endParaRPr sz="1800">
              <a:latin typeface="HiraKakuPro-W3"/>
              <a:ea typeface="HiraKakuPro-W3"/>
              <a:cs typeface="HiraKakuPro-W3"/>
              <a:sym typeface="HiraKakuPro-W3"/>
            </a:endParaRPr>
          </a:p>
        </p:txBody>
      </p:sp>
      <p:sp>
        <p:nvSpPr>
          <p:cNvPr id="296" name="Google Shape;296;p43"/>
          <p:cNvSpPr txBox="1"/>
          <p:nvPr/>
        </p:nvSpPr>
        <p:spPr>
          <a:xfrm>
            <a:off x="6146850" y="1400788"/>
            <a:ext cx="2064900" cy="36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800">
                <a:latin typeface="HiraKakuPro-W3"/>
                <a:ea typeface="HiraKakuPro-W3"/>
                <a:cs typeface="HiraKakuPro-W3"/>
                <a:sym typeface="HiraKakuPro-W3"/>
              </a:rPr>
              <a:t>記録するメディア</a:t>
            </a:r>
            <a:endParaRPr sz="1800">
              <a:latin typeface="HiraKakuPro-W3"/>
              <a:ea typeface="HiraKakuPro-W3"/>
              <a:cs typeface="HiraKakuPro-W3"/>
              <a:sym typeface="HiraKakuPro-W3"/>
            </a:endParaRPr>
          </a:p>
        </p:txBody>
      </p:sp>
      <p:pic>
        <p:nvPicPr>
          <p:cNvPr id="297" name="Google Shape;297;p43"/>
          <p:cNvPicPr preferRelativeResize="0"/>
          <p:nvPr/>
        </p:nvPicPr>
        <p:blipFill>
          <a:blip r:embed="rId3">
            <a:alphaModFix/>
          </a:blip>
          <a:stretch>
            <a:fillRect/>
          </a:stretch>
        </p:blipFill>
        <p:spPr>
          <a:xfrm>
            <a:off x="6286950" y="1861325"/>
            <a:ext cx="1784699" cy="2677048"/>
          </a:xfrm>
          <a:prstGeom prst="rect">
            <a:avLst/>
          </a:prstGeom>
          <a:noFill/>
          <a:ln>
            <a:noFill/>
          </a:ln>
        </p:spPr>
      </p:pic>
      <p:pic>
        <p:nvPicPr>
          <p:cNvPr id="298" name="Google Shape;298;p43"/>
          <p:cNvPicPr preferRelativeResize="0"/>
          <p:nvPr/>
        </p:nvPicPr>
        <p:blipFill>
          <a:blip r:embed="rId4">
            <a:alphaModFix/>
          </a:blip>
          <a:stretch>
            <a:fillRect/>
          </a:stretch>
        </p:blipFill>
        <p:spPr>
          <a:xfrm>
            <a:off x="3517063" y="1687763"/>
            <a:ext cx="2062134" cy="3093201"/>
          </a:xfrm>
          <a:prstGeom prst="rect">
            <a:avLst/>
          </a:prstGeom>
          <a:noFill/>
          <a:ln>
            <a:noFill/>
          </a:ln>
        </p:spPr>
      </p:pic>
      <p:pic>
        <p:nvPicPr>
          <p:cNvPr id="299" name="Google Shape;299;p43"/>
          <p:cNvPicPr preferRelativeResize="0"/>
          <p:nvPr/>
        </p:nvPicPr>
        <p:blipFill>
          <a:blip r:embed="rId5">
            <a:alphaModFix/>
          </a:blip>
          <a:stretch>
            <a:fillRect/>
          </a:stretch>
        </p:blipFill>
        <p:spPr>
          <a:xfrm>
            <a:off x="1046050" y="1906925"/>
            <a:ext cx="1841001" cy="2761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5"/>
          <p:cNvSpPr txBox="1">
            <a:spLocks noGrp="1"/>
          </p:cNvSpPr>
          <p:nvPr>
            <p:ph type="ctrTitle"/>
          </p:nvPr>
        </p:nvSpPr>
        <p:spPr>
          <a:xfrm>
            <a:off x="685800" y="1567425"/>
            <a:ext cx="76866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Clr>
                <a:schemeClr val="dk1"/>
              </a:buClr>
              <a:buSzPts val="1100"/>
              <a:buFont typeface="Arial"/>
              <a:buNone/>
            </a:pPr>
            <a:r>
              <a:rPr lang="ja"/>
              <a:t>②アナログとデジタルの違い</a:t>
            </a:r>
            <a:endParaRPr/>
          </a:p>
          <a:p>
            <a:pPr marL="0" lvl="0" indent="0" algn="l" rtl="0">
              <a:spcBef>
                <a:spcPts val="0"/>
              </a:spcBef>
              <a:spcAft>
                <a:spcPts val="0"/>
              </a:spcAft>
              <a:buClr>
                <a:schemeClr val="dk1"/>
              </a:buClr>
              <a:buSzPts val="1100"/>
              <a:buFont typeface="Arial"/>
              <a:buNone/>
            </a:pPr>
            <a:r>
              <a:rPr lang="ja"/>
              <a:t>　ドット絵とは？</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6"/>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情報のデジタル化</a:t>
            </a:r>
            <a:endParaRPr sz="3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アナログとデジタル</a:t>
            </a:r>
            <a:endParaRPr/>
          </a:p>
        </p:txBody>
      </p:sp>
      <p:sp>
        <p:nvSpPr>
          <p:cNvPr id="319" name="Google Shape;319;p47"/>
          <p:cNvSpPr txBox="1">
            <a:spLocks noGrp="1"/>
          </p:cNvSpPr>
          <p:nvPr>
            <p:ph type="body" idx="1"/>
          </p:nvPr>
        </p:nvSpPr>
        <p:spPr>
          <a:xfrm>
            <a:off x="427425" y="1526875"/>
            <a:ext cx="8041500" cy="15633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アナログ ＝ 連続的に（とぎれなく）変化する量で表現する</a:t>
            </a:r>
            <a:endParaRPr sz="2000"/>
          </a:p>
          <a:p>
            <a:pPr marL="457200" lvl="0" indent="-355600" algn="l" rtl="0">
              <a:lnSpc>
                <a:spcPct val="150000"/>
              </a:lnSpc>
              <a:spcBef>
                <a:spcPts val="0"/>
              </a:spcBef>
              <a:spcAft>
                <a:spcPts val="0"/>
              </a:spcAft>
              <a:buSzPts val="2000"/>
              <a:buChar char="●"/>
            </a:pPr>
            <a:r>
              <a:rPr lang="ja" sz="2000"/>
              <a:t>デジタル ＝ 切れ目のある段階的な値で表現する</a:t>
            </a:r>
            <a:endParaRPr sz="2000"/>
          </a:p>
        </p:txBody>
      </p:sp>
      <p:pic>
        <p:nvPicPr>
          <p:cNvPr id="320" name="Google Shape;320;p47"/>
          <p:cNvPicPr preferRelativeResize="0"/>
          <p:nvPr/>
        </p:nvPicPr>
        <p:blipFill rotWithShape="1">
          <a:blip r:embed="rId3">
            <a:alphaModFix/>
          </a:blip>
          <a:srcRect t="19131" b="18450"/>
          <a:stretch/>
        </p:blipFill>
        <p:spPr>
          <a:xfrm>
            <a:off x="6429375" y="3545875"/>
            <a:ext cx="2045300" cy="1135575"/>
          </a:xfrm>
          <a:prstGeom prst="rect">
            <a:avLst/>
          </a:prstGeom>
          <a:noFill/>
          <a:ln>
            <a:noFill/>
          </a:ln>
        </p:spPr>
      </p:pic>
      <p:grpSp>
        <p:nvGrpSpPr>
          <p:cNvPr id="321" name="Google Shape;321;p47"/>
          <p:cNvGrpSpPr/>
          <p:nvPr/>
        </p:nvGrpSpPr>
        <p:grpSpPr>
          <a:xfrm>
            <a:off x="4215505" y="3250500"/>
            <a:ext cx="1549351" cy="1563269"/>
            <a:chOff x="6448675" y="2926400"/>
            <a:chExt cx="1784350" cy="1784350"/>
          </a:xfrm>
        </p:grpSpPr>
        <p:pic>
          <p:nvPicPr>
            <p:cNvPr id="322" name="Google Shape;322;p47"/>
            <p:cNvPicPr preferRelativeResize="0"/>
            <p:nvPr/>
          </p:nvPicPr>
          <p:blipFill>
            <a:blip r:embed="rId4">
              <a:alphaModFix/>
            </a:blip>
            <a:stretch>
              <a:fillRect/>
            </a:stretch>
          </p:blipFill>
          <p:spPr>
            <a:xfrm>
              <a:off x="6448675" y="2926400"/>
              <a:ext cx="1784350" cy="1784350"/>
            </a:xfrm>
            <a:prstGeom prst="rect">
              <a:avLst/>
            </a:prstGeom>
            <a:noFill/>
            <a:ln>
              <a:noFill/>
            </a:ln>
          </p:spPr>
        </p:pic>
        <p:pic>
          <p:nvPicPr>
            <p:cNvPr id="323" name="Google Shape;323;p47"/>
            <p:cNvPicPr preferRelativeResize="0"/>
            <p:nvPr/>
          </p:nvPicPr>
          <p:blipFill>
            <a:blip r:embed="rId5">
              <a:alphaModFix/>
            </a:blip>
            <a:stretch>
              <a:fillRect/>
            </a:stretch>
          </p:blipFill>
          <p:spPr>
            <a:xfrm rot="-9325489">
              <a:off x="7092994" y="3708748"/>
              <a:ext cx="261637" cy="747528"/>
            </a:xfrm>
            <a:prstGeom prst="rect">
              <a:avLst/>
            </a:prstGeom>
            <a:noFill/>
            <a:ln>
              <a:noFill/>
            </a:ln>
          </p:spPr>
        </p:pic>
        <p:pic>
          <p:nvPicPr>
            <p:cNvPr id="324" name="Google Shape;324;p47"/>
            <p:cNvPicPr preferRelativeResize="0"/>
            <p:nvPr/>
          </p:nvPicPr>
          <p:blipFill>
            <a:blip r:embed="rId6">
              <a:alphaModFix/>
            </a:blip>
            <a:stretch>
              <a:fillRect/>
            </a:stretch>
          </p:blipFill>
          <p:spPr>
            <a:xfrm rot="954465">
              <a:off x="7263516" y="3356293"/>
              <a:ext cx="243894" cy="603539"/>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アナログとデジタルのイメージ</a:t>
            </a:r>
            <a:endParaRPr/>
          </a:p>
        </p:txBody>
      </p:sp>
      <p:sp>
        <p:nvSpPr>
          <p:cNvPr id="330" name="Google Shape;330;p48"/>
          <p:cNvSpPr txBox="1">
            <a:spLocks noGrp="1"/>
          </p:cNvSpPr>
          <p:nvPr>
            <p:ph type="body" idx="1"/>
          </p:nvPr>
        </p:nvSpPr>
        <p:spPr>
          <a:xfrm>
            <a:off x="5237775" y="1895700"/>
            <a:ext cx="2447700" cy="894900"/>
          </a:xfrm>
          <a:prstGeom prst="rect">
            <a:avLst/>
          </a:prstGeom>
        </p:spPr>
        <p:txBody>
          <a:bodyPr spcFirstLastPara="1" wrap="square" lIns="102500" tIns="102500" rIns="102500" bIns="102500" anchor="t" anchorCtr="0">
            <a:noAutofit/>
          </a:bodyPr>
          <a:lstStyle/>
          <a:p>
            <a:pPr marL="269999" lvl="0" indent="-191599" algn="l" rtl="0">
              <a:lnSpc>
                <a:spcPct val="150000"/>
              </a:lnSpc>
              <a:spcBef>
                <a:spcPts val="700"/>
              </a:spcBef>
              <a:spcAft>
                <a:spcPts val="0"/>
              </a:spcAft>
              <a:buSzPts val="1600"/>
              <a:buChar char="●"/>
            </a:pPr>
            <a:r>
              <a:rPr lang="ja" sz="1600"/>
              <a:t>デジタルは正確</a:t>
            </a:r>
            <a:endParaRPr sz="1600"/>
          </a:p>
          <a:p>
            <a:pPr marL="269999" lvl="0" indent="-191599" algn="l" rtl="0">
              <a:lnSpc>
                <a:spcPct val="150000"/>
              </a:lnSpc>
              <a:spcBef>
                <a:spcPts val="0"/>
              </a:spcBef>
              <a:spcAft>
                <a:spcPts val="0"/>
              </a:spcAft>
              <a:buSzPts val="1600"/>
              <a:buChar char="●"/>
            </a:pPr>
            <a:r>
              <a:rPr lang="ja" sz="1600"/>
              <a:t>曖昧な表現が苦手</a:t>
            </a:r>
            <a:endParaRPr sz="1600"/>
          </a:p>
        </p:txBody>
      </p:sp>
      <p:sp>
        <p:nvSpPr>
          <p:cNvPr id="331" name="Google Shape;331;p48"/>
          <p:cNvSpPr/>
          <p:nvPr/>
        </p:nvSpPr>
        <p:spPr>
          <a:xfrm>
            <a:off x="6089550" y="1456001"/>
            <a:ext cx="1294800" cy="3654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デジタル</a:t>
            </a:r>
            <a:endParaRPr>
              <a:solidFill>
                <a:schemeClr val="lt1"/>
              </a:solidFill>
            </a:endParaRPr>
          </a:p>
        </p:txBody>
      </p:sp>
      <p:sp>
        <p:nvSpPr>
          <p:cNvPr id="332" name="Google Shape;332;p48"/>
          <p:cNvSpPr/>
          <p:nvPr/>
        </p:nvSpPr>
        <p:spPr>
          <a:xfrm>
            <a:off x="1677225" y="1456001"/>
            <a:ext cx="1294800" cy="3654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lt1"/>
                </a:solidFill>
              </a:rPr>
              <a:t>アナログ</a:t>
            </a:r>
            <a:endParaRPr>
              <a:solidFill>
                <a:schemeClr val="lt1"/>
              </a:solidFill>
            </a:endParaRPr>
          </a:p>
        </p:txBody>
      </p:sp>
      <p:sp>
        <p:nvSpPr>
          <p:cNvPr id="333" name="Google Shape;333;p48"/>
          <p:cNvSpPr txBox="1">
            <a:spLocks noGrp="1"/>
          </p:cNvSpPr>
          <p:nvPr>
            <p:ph type="body" idx="1"/>
          </p:nvPr>
        </p:nvSpPr>
        <p:spPr>
          <a:xfrm>
            <a:off x="921250" y="1895700"/>
            <a:ext cx="2932800" cy="894900"/>
          </a:xfrm>
          <a:prstGeom prst="rect">
            <a:avLst/>
          </a:prstGeom>
        </p:spPr>
        <p:txBody>
          <a:bodyPr spcFirstLastPara="1" wrap="square" lIns="102500" tIns="102500" rIns="102500" bIns="102500" anchor="t" anchorCtr="0">
            <a:noAutofit/>
          </a:bodyPr>
          <a:lstStyle/>
          <a:p>
            <a:pPr marL="269999" lvl="0" indent="-191599" algn="l" rtl="0">
              <a:lnSpc>
                <a:spcPct val="150000"/>
              </a:lnSpc>
              <a:spcBef>
                <a:spcPts val="700"/>
              </a:spcBef>
              <a:spcAft>
                <a:spcPts val="0"/>
              </a:spcAft>
              <a:buSzPts val="1600"/>
              <a:buChar char="●"/>
            </a:pPr>
            <a:r>
              <a:rPr lang="ja" sz="1600"/>
              <a:t>アナログはあいまい</a:t>
            </a:r>
            <a:endParaRPr sz="1600"/>
          </a:p>
          <a:p>
            <a:pPr marL="269999" lvl="0" indent="-191599" algn="l" rtl="0">
              <a:lnSpc>
                <a:spcPct val="150000"/>
              </a:lnSpc>
              <a:spcBef>
                <a:spcPts val="0"/>
              </a:spcBef>
              <a:spcAft>
                <a:spcPts val="0"/>
              </a:spcAft>
              <a:buSzPts val="1600"/>
              <a:buChar char="●"/>
            </a:pPr>
            <a:r>
              <a:rPr lang="ja" sz="1600"/>
              <a:t>大まかな量を捉えやすい</a:t>
            </a:r>
            <a:endParaRPr sz="1600"/>
          </a:p>
        </p:txBody>
      </p:sp>
      <p:pic>
        <p:nvPicPr>
          <p:cNvPr id="334" name="Google Shape;334;p48"/>
          <p:cNvPicPr preferRelativeResize="0"/>
          <p:nvPr/>
        </p:nvPicPr>
        <p:blipFill>
          <a:blip r:embed="rId3">
            <a:alphaModFix/>
          </a:blip>
          <a:stretch>
            <a:fillRect/>
          </a:stretch>
        </p:blipFill>
        <p:spPr>
          <a:xfrm>
            <a:off x="725403" y="3204495"/>
            <a:ext cx="1233000" cy="1287905"/>
          </a:xfrm>
          <a:prstGeom prst="rect">
            <a:avLst/>
          </a:prstGeom>
          <a:noFill/>
          <a:ln>
            <a:noFill/>
          </a:ln>
        </p:spPr>
      </p:pic>
      <p:pic>
        <p:nvPicPr>
          <p:cNvPr id="335" name="Google Shape;335;p48"/>
          <p:cNvPicPr preferRelativeResize="0"/>
          <p:nvPr/>
        </p:nvPicPr>
        <p:blipFill>
          <a:blip r:embed="rId4">
            <a:alphaModFix/>
          </a:blip>
          <a:stretch>
            <a:fillRect/>
          </a:stretch>
        </p:blipFill>
        <p:spPr>
          <a:xfrm>
            <a:off x="5237775" y="3337676"/>
            <a:ext cx="1826061" cy="1119075"/>
          </a:xfrm>
          <a:prstGeom prst="rect">
            <a:avLst/>
          </a:prstGeom>
          <a:noFill/>
          <a:ln>
            <a:noFill/>
          </a:ln>
        </p:spPr>
      </p:pic>
      <p:pic>
        <p:nvPicPr>
          <p:cNvPr id="336" name="Google Shape;336;p48"/>
          <p:cNvPicPr preferRelativeResize="0"/>
          <p:nvPr/>
        </p:nvPicPr>
        <p:blipFill>
          <a:blip r:embed="rId5">
            <a:alphaModFix/>
          </a:blip>
          <a:stretch>
            <a:fillRect/>
          </a:stretch>
        </p:blipFill>
        <p:spPr>
          <a:xfrm>
            <a:off x="2849850" y="3119680"/>
            <a:ext cx="932700" cy="1288720"/>
          </a:xfrm>
          <a:prstGeom prst="rect">
            <a:avLst/>
          </a:prstGeom>
          <a:noFill/>
          <a:ln>
            <a:noFill/>
          </a:ln>
        </p:spPr>
      </p:pic>
      <p:sp>
        <p:nvSpPr>
          <p:cNvPr id="337" name="Google Shape;337;p48"/>
          <p:cNvSpPr/>
          <p:nvPr/>
        </p:nvSpPr>
        <p:spPr>
          <a:xfrm>
            <a:off x="2084400" y="3245900"/>
            <a:ext cx="932700" cy="491100"/>
          </a:xfrm>
          <a:prstGeom prst="wedgeEllipseCallout">
            <a:avLst>
              <a:gd name="adj1" fmla="val 51602"/>
              <a:gd name="adj2" fmla="val 60482"/>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800"/>
              <a:t>このくらいかな</a:t>
            </a:r>
            <a:endParaRPr sz="800"/>
          </a:p>
        </p:txBody>
      </p:sp>
      <p:sp>
        <p:nvSpPr>
          <p:cNvPr id="338" name="Google Shape;338;p48"/>
          <p:cNvSpPr/>
          <p:nvPr/>
        </p:nvSpPr>
        <p:spPr>
          <a:xfrm>
            <a:off x="7620225" y="2628625"/>
            <a:ext cx="1233000" cy="491100"/>
          </a:xfrm>
          <a:prstGeom prst="wedgeEllipseCallout">
            <a:avLst>
              <a:gd name="adj1" fmla="val -12804"/>
              <a:gd name="adj2" fmla="val 71571"/>
            </a:avLst>
          </a:prstGeom>
          <a:solidFill>
            <a:srgbClr val="FFFFFF"/>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800"/>
              <a:t>10段階の3点！</a:t>
            </a:r>
            <a:endParaRPr sz="800"/>
          </a:p>
        </p:txBody>
      </p:sp>
      <p:pic>
        <p:nvPicPr>
          <p:cNvPr id="339" name="Google Shape;339;p48"/>
          <p:cNvPicPr preferRelativeResize="0"/>
          <p:nvPr/>
        </p:nvPicPr>
        <p:blipFill>
          <a:blip r:embed="rId6">
            <a:alphaModFix/>
          </a:blip>
          <a:stretch>
            <a:fillRect/>
          </a:stretch>
        </p:blipFill>
        <p:spPr>
          <a:xfrm>
            <a:off x="7384350" y="3204501"/>
            <a:ext cx="1233000" cy="1119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9"/>
          <p:cNvSpPr txBox="1">
            <a:spLocks noGrp="1"/>
          </p:cNvSpPr>
          <p:nvPr>
            <p:ph type="body" idx="1"/>
          </p:nvPr>
        </p:nvSpPr>
        <p:spPr>
          <a:xfrm>
            <a:off x="387450" y="1381125"/>
            <a:ext cx="8666400" cy="2895600"/>
          </a:xfrm>
          <a:prstGeom prst="rect">
            <a:avLst/>
          </a:prstGeom>
        </p:spPr>
        <p:txBody>
          <a:bodyPr spcFirstLastPara="1" wrap="square" lIns="102500" tIns="102500" rIns="102500" bIns="102500" anchor="t" anchorCtr="0">
            <a:noAutofit/>
          </a:bodyPr>
          <a:lstStyle/>
          <a:p>
            <a:pPr marL="457200" lvl="0" indent="-355600" algn="l" rtl="0">
              <a:lnSpc>
                <a:spcPct val="200000"/>
              </a:lnSpc>
              <a:spcBef>
                <a:spcPts val="700"/>
              </a:spcBef>
              <a:spcAft>
                <a:spcPts val="0"/>
              </a:spcAft>
              <a:buSzPts val="2000"/>
              <a:buChar char="●"/>
            </a:pPr>
            <a:r>
              <a:rPr lang="ja" sz="2000"/>
              <a:t>なぜ、デジタルの数字で燃料の残量を表すメーターじゃないのか？</a:t>
            </a:r>
            <a:endParaRPr sz="2000"/>
          </a:p>
          <a:p>
            <a:pPr marL="457200" lvl="0" indent="-355600" algn="l" rtl="0">
              <a:lnSpc>
                <a:spcPct val="200000"/>
              </a:lnSpc>
              <a:spcBef>
                <a:spcPts val="0"/>
              </a:spcBef>
              <a:spcAft>
                <a:spcPts val="0"/>
              </a:spcAft>
              <a:buSzPts val="2000"/>
              <a:buChar char="●"/>
            </a:pPr>
            <a:r>
              <a:rPr lang="ja" sz="2000"/>
              <a:t>なぜ、めもりに数字がふっていないのか？</a:t>
            </a:r>
            <a:endParaRPr sz="2000"/>
          </a:p>
          <a:p>
            <a:pPr marL="457200" lvl="0" indent="-355600" algn="l" rtl="0">
              <a:lnSpc>
                <a:spcPct val="200000"/>
              </a:lnSpc>
              <a:spcBef>
                <a:spcPts val="0"/>
              </a:spcBef>
              <a:spcAft>
                <a:spcPts val="0"/>
              </a:spcAft>
              <a:buSzPts val="2000"/>
              <a:buChar char="●"/>
            </a:pPr>
            <a:r>
              <a:rPr lang="ja" sz="2000"/>
              <a:t>デジタル式の燃料計を作るとどんな感じ？</a:t>
            </a:r>
            <a:endParaRPr sz="2000"/>
          </a:p>
        </p:txBody>
      </p:sp>
      <p:sp>
        <p:nvSpPr>
          <p:cNvPr id="345" name="Google Shape;345;p49"/>
          <p:cNvSpPr txBox="1">
            <a:spLocks noGrp="1"/>
          </p:cNvSpPr>
          <p:nvPr>
            <p:ph type="title"/>
          </p:nvPr>
        </p:nvSpPr>
        <p:spPr>
          <a:xfrm>
            <a:off x="457211" y="527269"/>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クルマの燃料計について...</a:t>
            </a:r>
            <a:endParaRPr/>
          </a:p>
        </p:txBody>
      </p:sp>
      <p:pic>
        <p:nvPicPr>
          <p:cNvPr id="346" name="Google Shape;346;p49"/>
          <p:cNvPicPr preferRelativeResize="0"/>
          <p:nvPr/>
        </p:nvPicPr>
        <p:blipFill>
          <a:blip r:embed="rId3">
            <a:alphaModFix/>
          </a:blip>
          <a:stretch>
            <a:fillRect/>
          </a:stretch>
        </p:blipFill>
        <p:spPr>
          <a:xfrm>
            <a:off x="5954725" y="2952150"/>
            <a:ext cx="2392499" cy="17943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ctrTitle"/>
          </p:nvPr>
        </p:nvSpPr>
        <p:spPr>
          <a:xfrm>
            <a:off x="2133300" y="1992000"/>
            <a:ext cx="48774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300"/>
              <a:t>情報って何だろう？</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0"/>
          <p:cNvSpPr txBox="1">
            <a:spLocks noGrp="1"/>
          </p:cNvSpPr>
          <p:nvPr>
            <p:ph type="ctrTitle"/>
          </p:nvPr>
        </p:nvSpPr>
        <p:spPr>
          <a:xfrm>
            <a:off x="1499850" y="1992000"/>
            <a:ext cx="61443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実習①　デジタルで表現しよう！</a:t>
            </a:r>
            <a:endParaRPr sz="3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コンピュータとデジタル化</a:t>
            </a:r>
            <a:endParaRPr/>
          </a:p>
        </p:txBody>
      </p:sp>
      <p:sp>
        <p:nvSpPr>
          <p:cNvPr id="357" name="Google Shape;357;p51"/>
          <p:cNvSpPr txBox="1">
            <a:spLocks noGrp="1"/>
          </p:cNvSpPr>
          <p:nvPr>
            <p:ph type="body" idx="1"/>
          </p:nvPr>
        </p:nvSpPr>
        <p:spPr>
          <a:xfrm>
            <a:off x="539850" y="14533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コンピュータはデジタル化された情報を扱う機械です。</a:t>
            </a:r>
            <a:endParaRPr/>
          </a:p>
          <a:p>
            <a:pPr marL="0" lvl="0" indent="0" algn="l" rtl="0">
              <a:spcBef>
                <a:spcPts val="700"/>
              </a:spcBef>
              <a:spcAft>
                <a:spcPts val="0"/>
              </a:spcAft>
              <a:buNone/>
            </a:pPr>
            <a:r>
              <a:rPr lang="ja" sz="1700">
                <a:solidFill>
                  <a:srgbClr val="CCCCCC"/>
                </a:solidFill>
              </a:rPr>
              <a:t>　→逆に1と0のデジタルで表されたものしか扱えません</a:t>
            </a:r>
            <a:endParaRPr sz="1700">
              <a:solidFill>
                <a:srgbClr val="CCCCCC"/>
              </a:solidFill>
            </a:endParaRPr>
          </a:p>
        </p:txBody>
      </p:sp>
      <p:pic>
        <p:nvPicPr>
          <p:cNvPr id="358" name="Google Shape;358;p51"/>
          <p:cNvPicPr preferRelativeResize="0"/>
          <p:nvPr/>
        </p:nvPicPr>
        <p:blipFill>
          <a:blip r:embed="rId3">
            <a:alphaModFix/>
          </a:blip>
          <a:stretch>
            <a:fillRect/>
          </a:stretch>
        </p:blipFill>
        <p:spPr>
          <a:xfrm>
            <a:off x="1249873" y="2649599"/>
            <a:ext cx="6523898" cy="1699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絵を描いてみよう</a:t>
            </a:r>
            <a:endParaRPr/>
          </a:p>
        </p:txBody>
      </p:sp>
      <p:sp>
        <p:nvSpPr>
          <p:cNvPr id="364" name="Google Shape;364;p52"/>
          <p:cNvSpPr txBox="1">
            <a:spLocks noGrp="1"/>
          </p:cNvSpPr>
          <p:nvPr>
            <p:ph type="body" idx="1"/>
          </p:nvPr>
        </p:nvSpPr>
        <p:spPr>
          <a:xfrm>
            <a:off x="416025" y="1369375"/>
            <a:ext cx="8064300" cy="2895600"/>
          </a:xfrm>
          <a:prstGeom prst="rect">
            <a:avLst/>
          </a:prstGeom>
        </p:spPr>
        <p:txBody>
          <a:bodyPr spcFirstLastPara="1" wrap="square" lIns="102500" tIns="102500" rIns="102500" bIns="102500" anchor="t" anchorCtr="0">
            <a:noAutofit/>
          </a:bodyPr>
          <a:lstStyle/>
          <a:p>
            <a:pPr marL="457200" lvl="0" indent="-381000" algn="l" rtl="0">
              <a:spcBef>
                <a:spcPts val="700"/>
              </a:spcBef>
              <a:spcAft>
                <a:spcPts val="0"/>
              </a:spcAft>
              <a:buSzPts val="2400"/>
              <a:buChar char="●"/>
            </a:pPr>
            <a:r>
              <a:rPr lang="ja" sz="2400"/>
              <a:t>ドット絵を描いてみよう</a:t>
            </a:r>
            <a:endParaRPr sz="2400"/>
          </a:p>
          <a:p>
            <a:pPr marL="0" lvl="0" indent="0" algn="l" rtl="0">
              <a:lnSpc>
                <a:spcPct val="200000"/>
              </a:lnSpc>
              <a:spcBef>
                <a:spcPts val="700"/>
              </a:spcBef>
              <a:spcAft>
                <a:spcPts val="0"/>
              </a:spcAft>
              <a:buNone/>
            </a:pPr>
            <a:r>
              <a:rPr lang="ja"/>
              <a:t>　　  </a:t>
            </a:r>
            <a:r>
              <a:rPr lang="ja" u="sng">
                <a:solidFill>
                  <a:schemeClr val="hlink"/>
                </a:solidFill>
                <a:hlinkClick r:id="rId3"/>
              </a:rPr>
              <a:t>https://pixnote.net/</a:t>
            </a:r>
            <a:endParaRPr/>
          </a:p>
          <a:p>
            <a:pPr marL="457200" lvl="0" indent="-381000" algn="l" rtl="0">
              <a:spcBef>
                <a:spcPts val="1000"/>
              </a:spcBef>
              <a:spcAft>
                <a:spcPts val="0"/>
              </a:spcAft>
              <a:buSzPts val="2400"/>
              <a:buChar char="●"/>
            </a:pPr>
            <a:r>
              <a:rPr lang="ja" sz="2400"/>
              <a:t>5×5の白黒（モノクロ）で表現してみよう！</a:t>
            </a:r>
            <a:endParaRPr sz="2400"/>
          </a:p>
        </p:txBody>
      </p:sp>
      <p:pic>
        <p:nvPicPr>
          <p:cNvPr id="365" name="Google Shape;365;p52"/>
          <p:cNvPicPr preferRelativeResize="0"/>
          <p:nvPr/>
        </p:nvPicPr>
        <p:blipFill>
          <a:blip r:embed="rId4">
            <a:alphaModFix/>
          </a:blip>
          <a:stretch>
            <a:fillRect/>
          </a:stretch>
        </p:blipFill>
        <p:spPr>
          <a:xfrm>
            <a:off x="6170600" y="3345450"/>
            <a:ext cx="2250376" cy="1687776"/>
          </a:xfrm>
          <a:prstGeom prst="rect">
            <a:avLst/>
          </a:prstGeom>
          <a:noFill/>
          <a:ln>
            <a:noFill/>
          </a:ln>
        </p:spPr>
      </p:pic>
      <p:sp>
        <p:nvSpPr>
          <p:cNvPr id="366" name="Google Shape;366;p52"/>
          <p:cNvSpPr txBox="1"/>
          <p:nvPr/>
        </p:nvSpPr>
        <p:spPr>
          <a:xfrm>
            <a:off x="6063925" y="4950175"/>
            <a:ext cx="30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600">
                <a:solidFill>
                  <a:srgbClr val="CCCCCC"/>
                </a:solidFill>
              </a:rPr>
              <a:t>https://www.ac-illust.com/main/search_result.php?word=ビジネススクール</a:t>
            </a:r>
            <a:endParaRPr sz="600">
              <a:solidFill>
                <a:srgbClr val="CCCCCC"/>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Pixnoteについて</a:t>
            </a:r>
            <a:endParaRPr/>
          </a:p>
        </p:txBody>
      </p:sp>
      <p:pic>
        <p:nvPicPr>
          <p:cNvPr id="372" name="Google Shape;372;p53"/>
          <p:cNvPicPr preferRelativeResize="0"/>
          <p:nvPr/>
        </p:nvPicPr>
        <p:blipFill>
          <a:blip r:embed="rId3">
            <a:alphaModFix/>
          </a:blip>
          <a:stretch>
            <a:fillRect/>
          </a:stretch>
        </p:blipFill>
        <p:spPr>
          <a:xfrm>
            <a:off x="597025" y="2093710"/>
            <a:ext cx="1911900" cy="2548141"/>
          </a:xfrm>
          <a:prstGeom prst="rect">
            <a:avLst/>
          </a:prstGeom>
          <a:noFill/>
          <a:ln>
            <a:noFill/>
          </a:ln>
        </p:spPr>
      </p:pic>
      <p:pic>
        <p:nvPicPr>
          <p:cNvPr id="373" name="Google Shape;373;p53"/>
          <p:cNvPicPr preferRelativeResize="0"/>
          <p:nvPr/>
        </p:nvPicPr>
        <p:blipFill>
          <a:blip r:embed="rId4">
            <a:alphaModFix/>
          </a:blip>
          <a:stretch>
            <a:fillRect/>
          </a:stretch>
        </p:blipFill>
        <p:spPr>
          <a:xfrm>
            <a:off x="3697125" y="2138987"/>
            <a:ext cx="1840025" cy="2457573"/>
          </a:xfrm>
          <a:prstGeom prst="rect">
            <a:avLst/>
          </a:prstGeom>
          <a:noFill/>
          <a:ln>
            <a:noFill/>
          </a:ln>
        </p:spPr>
      </p:pic>
      <p:pic>
        <p:nvPicPr>
          <p:cNvPr id="374" name="Google Shape;374;p53"/>
          <p:cNvPicPr preferRelativeResize="0"/>
          <p:nvPr/>
        </p:nvPicPr>
        <p:blipFill>
          <a:blip r:embed="rId5">
            <a:alphaModFix/>
          </a:blip>
          <a:stretch>
            <a:fillRect/>
          </a:stretch>
        </p:blipFill>
        <p:spPr>
          <a:xfrm>
            <a:off x="6759250" y="2127959"/>
            <a:ext cx="1840026" cy="2479628"/>
          </a:xfrm>
          <a:prstGeom prst="rect">
            <a:avLst/>
          </a:prstGeom>
          <a:noFill/>
          <a:ln>
            <a:noFill/>
          </a:ln>
        </p:spPr>
      </p:pic>
      <p:sp>
        <p:nvSpPr>
          <p:cNvPr id="375" name="Google Shape;375;p53"/>
          <p:cNvSpPr/>
          <p:nvPr/>
        </p:nvSpPr>
        <p:spPr>
          <a:xfrm>
            <a:off x="1143000" y="2526750"/>
            <a:ext cx="1423800" cy="621000"/>
          </a:xfrm>
          <a:prstGeom prst="wedgeRoundRectCallout">
            <a:avLst>
              <a:gd name="adj1" fmla="val 15004"/>
              <a:gd name="adj2" fmla="val -93077"/>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a:t>cloudをクリック</a:t>
            </a:r>
            <a:endParaRPr sz="1200"/>
          </a:p>
        </p:txBody>
      </p:sp>
      <p:sp>
        <p:nvSpPr>
          <p:cNvPr id="376" name="Google Shape;376;p53"/>
          <p:cNvSpPr/>
          <p:nvPr/>
        </p:nvSpPr>
        <p:spPr>
          <a:xfrm>
            <a:off x="4079699" y="1905750"/>
            <a:ext cx="1839900" cy="621000"/>
          </a:xfrm>
          <a:prstGeom prst="wedgeRoundRectCallout">
            <a:avLst>
              <a:gd name="adj1" fmla="val -25492"/>
              <a:gd name="adj2" fmla="val 119480"/>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200"/>
              <a:t>Googleでサインイン</a:t>
            </a:r>
            <a:endParaRPr sz="1200"/>
          </a:p>
        </p:txBody>
      </p:sp>
      <p:sp>
        <p:nvSpPr>
          <p:cNvPr id="377" name="Google Shape;377;p53"/>
          <p:cNvSpPr/>
          <p:nvPr/>
        </p:nvSpPr>
        <p:spPr>
          <a:xfrm>
            <a:off x="2874425" y="3398425"/>
            <a:ext cx="457200" cy="37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3"/>
          <p:cNvSpPr/>
          <p:nvPr/>
        </p:nvSpPr>
        <p:spPr>
          <a:xfrm>
            <a:off x="5919600" y="3398425"/>
            <a:ext cx="457200" cy="37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3"/>
          <p:cNvSpPr txBox="1">
            <a:spLocks noGrp="1"/>
          </p:cNvSpPr>
          <p:nvPr>
            <p:ph type="body" idx="1"/>
          </p:nvPr>
        </p:nvSpPr>
        <p:spPr>
          <a:xfrm>
            <a:off x="416025" y="1191100"/>
            <a:ext cx="8064300" cy="522000"/>
          </a:xfrm>
          <a:prstGeom prst="rect">
            <a:avLst/>
          </a:prstGeom>
        </p:spPr>
        <p:txBody>
          <a:bodyPr spcFirstLastPara="1" wrap="square" lIns="102500" tIns="102500" rIns="102500" bIns="102500" anchor="ctr" anchorCtr="0">
            <a:noAutofit/>
          </a:bodyPr>
          <a:lstStyle/>
          <a:p>
            <a:pPr marL="457200" lvl="0" indent="-342900" algn="l" rtl="0">
              <a:spcBef>
                <a:spcPts val="700"/>
              </a:spcBef>
              <a:spcAft>
                <a:spcPts val="0"/>
              </a:spcAft>
              <a:buSzPts val="1800"/>
              <a:buChar char="●"/>
            </a:pPr>
            <a:r>
              <a:rPr lang="ja"/>
              <a:t>オンラインモードに設定する（クラウド上に作品が保存できるモード）</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4"/>
          <p:cNvPicPr preferRelativeResize="0"/>
          <p:nvPr/>
        </p:nvPicPr>
        <p:blipFill>
          <a:blip r:embed="rId3">
            <a:alphaModFix/>
          </a:blip>
          <a:stretch>
            <a:fillRect/>
          </a:stretch>
        </p:blipFill>
        <p:spPr>
          <a:xfrm>
            <a:off x="597025" y="2093710"/>
            <a:ext cx="1911900" cy="2548141"/>
          </a:xfrm>
          <a:prstGeom prst="rect">
            <a:avLst/>
          </a:prstGeom>
          <a:noFill/>
          <a:ln>
            <a:noFill/>
          </a:ln>
        </p:spPr>
      </p:pic>
      <p:sp>
        <p:nvSpPr>
          <p:cNvPr id="385" name="Google Shape;385;p5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Pixnoteについて</a:t>
            </a:r>
            <a:endParaRPr/>
          </a:p>
        </p:txBody>
      </p:sp>
      <p:sp>
        <p:nvSpPr>
          <p:cNvPr id="386" name="Google Shape;386;p54"/>
          <p:cNvSpPr/>
          <p:nvPr/>
        </p:nvSpPr>
        <p:spPr>
          <a:xfrm>
            <a:off x="2628875" y="3258050"/>
            <a:ext cx="457200" cy="37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4"/>
          <p:cNvSpPr/>
          <p:nvPr/>
        </p:nvSpPr>
        <p:spPr>
          <a:xfrm>
            <a:off x="5479425" y="3258050"/>
            <a:ext cx="457200" cy="371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4"/>
          <p:cNvSpPr txBox="1">
            <a:spLocks noGrp="1"/>
          </p:cNvSpPr>
          <p:nvPr>
            <p:ph type="body" idx="1"/>
          </p:nvPr>
        </p:nvSpPr>
        <p:spPr>
          <a:xfrm>
            <a:off x="416025" y="1311425"/>
            <a:ext cx="8064300" cy="522000"/>
          </a:xfrm>
          <a:prstGeom prst="rect">
            <a:avLst/>
          </a:prstGeom>
        </p:spPr>
        <p:txBody>
          <a:bodyPr spcFirstLastPara="1" wrap="square" lIns="102500" tIns="102500" rIns="102500" bIns="102500" anchor="ctr" anchorCtr="0">
            <a:noAutofit/>
          </a:bodyPr>
          <a:lstStyle/>
          <a:p>
            <a:pPr marL="457200" lvl="0" indent="-342900" algn="l" rtl="0">
              <a:spcBef>
                <a:spcPts val="700"/>
              </a:spcBef>
              <a:spcAft>
                <a:spcPts val="0"/>
              </a:spcAft>
              <a:buSzPts val="1800"/>
              <a:buChar char="●"/>
            </a:pPr>
            <a:r>
              <a:rPr lang="ja"/>
              <a:t>5×5のマス目ができる</a:t>
            </a:r>
            <a:endParaRPr/>
          </a:p>
        </p:txBody>
      </p:sp>
      <p:sp>
        <p:nvSpPr>
          <p:cNvPr id="389" name="Google Shape;389;p54"/>
          <p:cNvSpPr/>
          <p:nvPr/>
        </p:nvSpPr>
        <p:spPr>
          <a:xfrm>
            <a:off x="597025" y="3502650"/>
            <a:ext cx="678600" cy="621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4"/>
          <p:cNvSpPr/>
          <p:nvPr/>
        </p:nvSpPr>
        <p:spPr>
          <a:xfrm>
            <a:off x="966625" y="4321600"/>
            <a:ext cx="1172700" cy="441600"/>
          </a:xfrm>
          <a:prstGeom prst="wedgeRoundRectCallout">
            <a:avLst>
              <a:gd name="adj1" fmla="val -35233"/>
              <a:gd name="adj2" fmla="val -116316"/>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クリック</a:t>
            </a:r>
            <a:endParaRPr/>
          </a:p>
        </p:txBody>
      </p:sp>
      <p:grpSp>
        <p:nvGrpSpPr>
          <p:cNvPr id="391" name="Google Shape;391;p54"/>
          <p:cNvGrpSpPr/>
          <p:nvPr/>
        </p:nvGrpSpPr>
        <p:grpSpPr>
          <a:xfrm>
            <a:off x="3258525" y="2526751"/>
            <a:ext cx="2107626" cy="1941749"/>
            <a:chOff x="3563325" y="2526751"/>
            <a:chExt cx="2107626" cy="1941749"/>
          </a:xfrm>
        </p:grpSpPr>
        <p:pic>
          <p:nvPicPr>
            <p:cNvPr id="392" name="Google Shape;392;p54"/>
            <p:cNvPicPr preferRelativeResize="0"/>
            <p:nvPr/>
          </p:nvPicPr>
          <p:blipFill>
            <a:blip r:embed="rId4">
              <a:alphaModFix/>
            </a:blip>
            <a:stretch>
              <a:fillRect/>
            </a:stretch>
          </p:blipFill>
          <p:spPr>
            <a:xfrm>
              <a:off x="3563325" y="2526751"/>
              <a:ext cx="2107626" cy="1697576"/>
            </a:xfrm>
            <a:prstGeom prst="rect">
              <a:avLst/>
            </a:prstGeom>
            <a:noFill/>
            <a:ln>
              <a:noFill/>
            </a:ln>
          </p:spPr>
        </p:pic>
        <p:sp>
          <p:nvSpPr>
            <p:cNvPr id="393" name="Google Shape;393;p54"/>
            <p:cNvSpPr/>
            <p:nvPr/>
          </p:nvSpPr>
          <p:spPr>
            <a:xfrm>
              <a:off x="3802375" y="4026900"/>
              <a:ext cx="678600" cy="441600"/>
            </a:xfrm>
            <a:prstGeom prst="wedgeRoundRectCallout">
              <a:avLst>
                <a:gd name="adj1" fmla="val 26744"/>
                <a:gd name="adj2" fmla="val -130905"/>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5</a:t>
              </a:r>
              <a:endParaRPr/>
            </a:p>
          </p:txBody>
        </p:sp>
        <p:sp>
          <p:nvSpPr>
            <p:cNvPr id="394" name="Google Shape;394;p54"/>
            <p:cNvSpPr/>
            <p:nvPr/>
          </p:nvSpPr>
          <p:spPr>
            <a:xfrm>
              <a:off x="4627475" y="3769025"/>
              <a:ext cx="586200" cy="371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5" name="Google Shape;395;p54"/>
          <p:cNvPicPr preferRelativeResize="0"/>
          <p:nvPr/>
        </p:nvPicPr>
        <p:blipFill>
          <a:blip r:embed="rId5">
            <a:alphaModFix/>
          </a:blip>
          <a:stretch>
            <a:fillRect/>
          </a:stretch>
        </p:blipFill>
        <p:spPr>
          <a:xfrm>
            <a:off x="6049925" y="2123988"/>
            <a:ext cx="2919601" cy="2639219"/>
          </a:xfrm>
          <a:prstGeom prst="rect">
            <a:avLst/>
          </a:prstGeom>
          <a:noFill/>
          <a:ln>
            <a:noFill/>
          </a:ln>
        </p:spPr>
      </p:pic>
      <p:sp>
        <p:nvSpPr>
          <p:cNvPr id="396" name="Google Shape;396;p54"/>
          <p:cNvSpPr txBox="1"/>
          <p:nvPr/>
        </p:nvSpPr>
        <p:spPr>
          <a:xfrm>
            <a:off x="6787775" y="3096200"/>
            <a:ext cx="1443900" cy="69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3000">
                <a:latin typeface="HiraKakuPro-W3"/>
                <a:ea typeface="HiraKakuPro-W3"/>
                <a:cs typeface="HiraKakuPro-W3"/>
                <a:sym typeface="HiraKakuPro-W3"/>
              </a:rPr>
              <a:t>5×5</a:t>
            </a:r>
            <a:endParaRPr sz="3000">
              <a:latin typeface="HiraKakuPro-W3"/>
              <a:ea typeface="HiraKakuPro-W3"/>
              <a:cs typeface="HiraKakuPro-W3"/>
              <a:sym typeface="HiraKakuPro-W3"/>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絵を描いてみよう</a:t>
            </a:r>
            <a:endParaRPr/>
          </a:p>
        </p:txBody>
      </p:sp>
      <p:sp>
        <p:nvSpPr>
          <p:cNvPr id="402" name="Google Shape;402;p55"/>
          <p:cNvSpPr txBox="1">
            <a:spLocks noGrp="1"/>
          </p:cNvSpPr>
          <p:nvPr>
            <p:ph type="body" idx="1"/>
          </p:nvPr>
        </p:nvSpPr>
        <p:spPr>
          <a:xfrm>
            <a:off x="539850" y="1381125"/>
            <a:ext cx="8064300" cy="694800"/>
          </a:xfrm>
          <a:prstGeom prst="rect">
            <a:avLst/>
          </a:prstGeom>
        </p:spPr>
        <p:txBody>
          <a:bodyPr spcFirstLastPara="1" wrap="square" lIns="102500" tIns="102500" rIns="102500" bIns="102500" anchor="t" anchorCtr="0">
            <a:noAutofit/>
          </a:bodyPr>
          <a:lstStyle/>
          <a:p>
            <a:pPr marL="457200" lvl="0" indent="-381000" algn="l" rtl="0">
              <a:spcBef>
                <a:spcPts val="700"/>
              </a:spcBef>
              <a:spcAft>
                <a:spcPts val="0"/>
              </a:spcAft>
              <a:buSzPts val="2400"/>
              <a:buChar char="●"/>
            </a:pPr>
            <a:r>
              <a:rPr lang="ja" sz="2400"/>
              <a:t>これな〜んだ？</a:t>
            </a:r>
            <a:endParaRPr sz="2400"/>
          </a:p>
        </p:txBody>
      </p:sp>
      <p:pic>
        <p:nvPicPr>
          <p:cNvPr id="403" name="Google Shape;403;p55"/>
          <p:cNvPicPr preferRelativeResize="0"/>
          <p:nvPr/>
        </p:nvPicPr>
        <p:blipFill>
          <a:blip r:embed="rId3">
            <a:alphaModFix/>
          </a:blip>
          <a:stretch>
            <a:fillRect/>
          </a:stretch>
        </p:blipFill>
        <p:spPr>
          <a:xfrm>
            <a:off x="1097575" y="2570750"/>
            <a:ext cx="1936875" cy="1936875"/>
          </a:xfrm>
          <a:prstGeom prst="rect">
            <a:avLst/>
          </a:prstGeom>
          <a:noFill/>
          <a:ln>
            <a:noFill/>
          </a:ln>
        </p:spPr>
      </p:pic>
      <p:pic>
        <p:nvPicPr>
          <p:cNvPr id="404" name="Google Shape;404;p55"/>
          <p:cNvPicPr preferRelativeResize="0"/>
          <p:nvPr/>
        </p:nvPicPr>
        <p:blipFill>
          <a:blip r:embed="rId4">
            <a:alphaModFix/>
          </a:blip>
          <a:stretch>
            <a:fillRect/>
          </a:stretch>
        </p:blipFill>
        <p:spPr>
          <a:xfrm>
            <a:off x="3801025" y="2423675"/>
            <a:ext cx="2084950" cy="2084950"/>
          </a:xfrm>
          <a:prstGeom prst="rect">
            <a:avLst/>
          </a:prstGeom>
          <a:noFill/>
          <a:ln>
            <a:noFill/>
          </a:ln>
        </p:spPr>
      </p:pic>
      <p:pic>
        <p:nvPicPr>
          <p:cNvPr id="405" name="Google Shape;405;p55"/>
          <p:cNvPicPr preferRelativeResize="0"/>
          <p:nvPr/>
        </p:nvPicPr>
        <p:blipFill>
          <a:blip r:embed="rId5">
            <a:alphaModFix/>
          </a:blip>
          <a:stretch>
            <a:fillRect/>
          </a:stretch>
        </p:blipFill>
        <p:spPr>
          <a:xfrm>
            <a:off x="6546575" y="2497713"/>
            <a:ext cx="1936875" cy="1936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絵のデジタル化</a:t>
            </a:r>
            <a:endParaRPr/>
          </a:p>
        </p:txBody>
      </p:sp>
      <p:sp>
        <p:nvSpPr>
          <p:cNvPr id="411" name="Google Shape;411;p56"/>
          <p:cNvSpPr txBox="1">
            <a:spLocks noGrp="1"/>
          </p:cNvSpPr>
          <p:nvPr>
            <p:ph type="body" idx="1"/>
          </p:nvPr>
        </p:nvSpPr>
        <p:spPr>
          <a:xfrm>
            <a:off x="463650" y="1381125"/>
            <a:ext cx="8064300" cy="2895600"/>
          </a:xfrm>
          <a:prstGeom prst="rect">
            <a:avLst/>
          </a:prstGeom>
        </p:spPr>
        <p:txBody>
          <a:bodyPr spcFirstLastPara="1" wrap="square" lIns="102500" tIns="102500" rIns="102500" bIns="102500" anchor="t" anchorCtr="0">
            <a:noAutofit/>
          </a:bodyPr>
          <a:lstStyle/>
          <a:p>
            <a:pPr marL="457200" lvl="0" indent="-381000" algn="l" rtl="0">
              <a:spcBef>
                <a:spcPts val="700"/>
              </a:spcBef>
              <a:spcAft>
                <a:spcPts val="0"/>
              </a:spcAft>
              <a:buSzPts val="2400"/>
              <a:buChar char="●"/>
            </a:pPr>
            <a:r>
              <a:rPr lang="ja" sz="2400"/>
              <a:t>黒いところをON(1)，白いところをOFF(0)と考えると、犬をデジタルで表現できた。</a:t>
            </a:r>
            <a:endParaRPr sz="2400"/>
          </a:p>
        </p:txBody>
      </p:sp>
      <p:pic>
        <p:nvPicPr>
          <p:cNvPr id="412" name="Google Shape;412;p56"/>
          <p:cNvPicPr preferRelativeResize="0"/>
          <p:nvPr/>
        </p:nvPicPr>
        <p:blipFill>
          <a:blip r:embed="rId3">
            <a:alphaModFix/>
          </a:blip>
          <a:stretch>
            <a:fillRect/>
          </a:stretch>
        </p:blipFill>
        <p:spPr>
          <a:xfrm>
            <a:off x="6200950" y="2731125"/>
            <a:ext cx="2090800" cy="2090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形を暗記しておくのは辛い...</a:t>
            </a:r>
            <a:endParaRPr/>
          </a:p>
        </p:txBody>
      </p:sp>
      <p:sp>
        <p:nvSpPr>
          <p:cNvPr id="418" name="Google Shape;418;p57"/>
          <p:cNvSpPr txBox="1"/>
          <p:nvPr/>
        </p:nvSpPr>
        <p:spPr>
          <a:xfrm>
            <a:off x="3088575" y="3779950"/>
            <a:ext cx="5474400" cy="5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latin typeface="HiraKakuPro-W3"/>
                <a:ea typeface="HiraKakuPro-W3"/>
                <a:cs typeface="HiraKakuPro-W3"/>
                <a:sym typeface="HiraKakuPro-W3"/>
              </a:rPr>
              <a:t>例）11000 01000 01111 01010 01010</a:t>
            </a:r>
            <a:endParaRPr sz="2000">
              <a:latin typeface="HiraKakuPro-W3"/>
              <a:ea typeface="HiraKakuPro-W3"/>
              <a:cs typeface="HiraKakuPro-W3"/>
              <a:sym typeface="HiraKakuPro-W3"/>
            </a:endParaRPr>
          </a:p>
        </p:txBody>
      </p:sp>
      <p:sp>
        <p:nvSpPr>
          <p:cNvPr id="419" name="Google Shape;419;p57"/>
          <p:cNvSpPr/>
          <p:nvPr/>
        </p:nvSpPr>
        <p:spPr>
          <a:xfrm>
            <a:off x="6990675" y="2657250"/>
            <a:ext cx="1735200" cy="1022700"/>
          </a:xfrm>
          <a:prstGeom prst="wedgeRoundRectCallout">
            <a:avLst>
              <a:gd name="adj1" fmla="val -34247"/>
              <a:gd name="adj2" fmla="val 70221"/>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この数字を覚えておけばドット絵を再現できる！</a:t>
            </a:r>
            <a:endParaRPr/>
          </a:p>
        </p:txBody>
      </p:sp>
      <p:sp>
        <p:nvSpPr>
          <p:cNvPr id="420" name="Google Shape;420;p57"/>
          <p:cNvSpPr txBox="1"/>
          <p:nvPr/>
        </p:nvSpPr>
        <p:spPr>
          <a:xfrm>
            <a:off x="257175" y="1258625"/>
            <a:ext cx="8468700" cy="1153500"/>
          </a:xfrm>
          <a:prstGeom prst="rect">
            <a:avLst/>
          </a:prstGeom>
          <a:noFill/>
          <a:ln>
            <a:noFill/>
          </a:ln>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Clr>
                <a:srgbClr val="FF0000"/>
              </a:buClr>
              <a:buSzPts val="2000"/>
              <a:buFont typeface="HiraKakuPro-W3"/>
              <a:buChar char="●"/>
            </a:pPr>
            <a:r>
              <a:rPr lang="ja" sz="2000" b="1">
                <a:solidFill>
                  <a:srgbClr val="666666"/>
                </a:solidFill>
                <a:latin typeface="HiraKakuPro-W3"/>
                <a:ea typeface="HiraKakuPro-W3"/>
                <a:cs typeface="HiraKakuPro-W3"/>
                <a:sym typeface="HiraKakuPro-W3"/>
              </a:rPr>
              <a:t>他の人に伝えるのも伝えづらい...</a:t>
            </a:r>
            <a:endParaRPr sz="2000" b="1">
              <a:solidFill>
                <a:srgbClr val="666666"/>
              </a:solidFill>
              <a:latin typeface="HiraKakuPro-W3"/>
              <a:ea typeface="HiraKakuPro-W3"/>
              <a:cs typeface="HiraKakuPro-W3"/>
              <a:sym typeface="HiraKakuPro-W3"/>
            </a:endParaRPr>
          </a:p>
          <a:p>
            <a:pPr marL="457200" lvl="0" indent="-355600" algn="l" rtl="0">
              <a:lnSpc>
                <a:spcPct val="150000"/>
              </a:lnSpc>
              <a:spcBef>
                <a:spcPts val="0"/>
              </a:spcBef>
              <a:spcAft>
                <a:spcPts val="0"/>
              </a:spcAft>
              <a:buClr>
                <a:srgbClr val="FF0000"/>
              </a:buClr>
              <a:buSzPts val="2000"/>
              <a:buFont typeface="HiraKakuPro-W3"/>
              <a:buChar char="●"/>
            </a:pPr>
            <a:r>
              <a:rPr lang="ja" sz="2000" b="1">
                <a:solidFill>
                  <a:srgbClr val="666666"/>
                </a:solidFill>
                <a:latin typeface="HiraKakuPro-W3"/>
                <a:ea typeface="HiraKakuPro-W3"/>
                <a:cs typeface="HiraKakuPro-W3"/>
                <a:sym typeface="HiraKakuPro-W3"/>
              </a:rPr>
              <a:t>塗ったマスを1、塗ってないマスを0で表現すれば、記録しやすい</a:t>
            </a:r>
            <a:endParaRPr sz="2000" b="1">
              <a:solidFill>
                <a:srgbClr val="666666"/>
              </a:solidFill>
              <a:latin typeface="HiraKakuPro-W3"/>
              <a:ea typeface="HiraKakuPro-W3"/>
              <a:cs typeface="HiraKakuPro-W3"/>
              <a:sym typeface="HiraKakuPro-W3"/>
            </a:endParaRPr>
          </a:p>
        </p:txBody>
      </p:sp>
      <p:grpSp>
        <p:nvGrpSpPr>
          <p:cNvPr id="421" name="Google Shape;421;p57"/>
          <p:cNvGrpSpPr/>
          <p:nvPr/>
        </p:nvGrpSpPr>
        <p:grpSpPr>
          <a:xfrm>
            <a:off x="1155646" y="2873420"/>
            <a:ext cx="1735149" cy="1744949"/>
            <a:chOff x="961925" y="2784450"/>
            <a:chExt cx="1735149" cy="1744949"/>
          </a:xfrm>
        </p:grpSpPr>
        <p:pic>
          <p:nvPicPr>
            <p:cNvPr id="422" name="Google Shape;422;p57"/>
            <p:cNvPicPr preferRelativeResize="0"/>
            <p:nvPr/>
          </p:nvPicPr>
          <p:blipFill>
            <a:blip r:embed="rId3">
              <a:alphaModFix/>
            </a:blip>
            <a:stretch>
              <a:fillRect/>
            </a:stretch>
          </p:blipFill>
          <p:spPr>
            <a:xfrm>
              <a:off x="961925" y="2784450"/>
              <a:ext cx="1735149" cy="1744949"/>
            </a:xfrm>
            <a:prstGeom prst="rect">
              <a:avLst/>
            </a:prstGeom>
            <a:noFill/>
            <a:ln>
              <a:noFill/>
            </a:ln>
          </p:spPr>
        </p:pic>
        <p:sp>
          <p:nvSpPr>
            <p:cNvPr id="423" name="Google Shape;423;p57"/>
            <p:cNvSpPr txBox="1"/>
            <p:nvPr/>
          </p:nvSpPr>
          <p:spPr>
            <a:xfrm>
              <a:off x="997000" y="28098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24" name="Google Shape;424;p57"/>
            <p:cNvSpPr txBox="1"/>
            <p:nvPr/>
          </p:nvSpPr>
          <p:spPr>
            <a:xfrm>
              <a:off x="1359950" y="28098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25" name="Google Shape;425;p57"/>
            <p:cNvSpPr txBox="1"/>
            <p:nvPr/>
          </p:nvSpPr>
          <p:spPr>
            <a:xfrm>
              <a:off x="1359950" y="31479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26" name="Google Shape;426;p57"/>
            <p:cNvSpPr txBox="1"/>
            <p:nvPr/>
          </p:nvSpPr>
          <p:spPr>
            <a:xfrm>
              <a:off x="1359950" y="34878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27" name="Google Shape;427;p57"/>
            <p:cNvSpPr txBox="1"/>
            <p:nvPr/>
          </p:nvSpPr>
          <p:spPr>
            <a:xfrm>
              <a:off x="1359950" y="380090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28" name="Google Shape;428;p57"/>
            <p:cNvSpPr txBox="1"/>
            <p:nvPr/>
          </p:nvSpPr>
          <p:spPr>
            <a:xfrm>
              <a:off x="1359950" y="412315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29" name="Google Shape;429;p57"/>
            <p:cNvSpPr txBox="1"/>
            <p:nvPr/>
          </p:nvSpPr>
          <p:spPr>
            <a:xfrm>
              <a:off x="2008650" y="412315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30" name="Google Shape;430;p57"/>
            <p:cNvSpPr txBox="1"/>
            <p:nvPr/>
          </p:nvSpPr>
          <p:spPr>
            <a:xfrm>
              <a:off x="2008650" y="378505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31" name="Google Shape;431;p57"/>
            <p:cNvSpPr txBox="1"/>
            <p:nvPr/>
          </p:nvSpPr>
          <p:spPr>
            <a:xfrm>
              <a:off x="2008650" y="347292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32" name="Google Shape;432;p57"/>
            <p:cNvSpPr txBox="1"/>
            <p:nvPr/>
          </p:nvSpPr>
          <p:spPr>
            <a:xfrm>
              <a:off x="2358050" y="347292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33" name="Google Shape;433;p57"/>
            <p:cNvSpPr txBox="1"/>
            <p:nvPr/>
          </p:nvSpPr>
          <p:spPr>
            <a:xfrm>
              <a:off x="1674100" y="347292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434" name="Google Shape;434;p57"/>
            <p:cNvSpPr txBox="1"/>
            <p:nvPr/>
          </p:nvSpPr>
          <p:spPr>
            <a:xfrm>
              <a:off x="1682775" y="28452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35" name="Google Shape;435;p57"/>
            <p:cNvSpPr txBox="1"/>
            <p:nvPr/>
          </p:nvSpPr>
          <p:spPr>
            <a:xfrm>
              <a:off x="2005600" y="28413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36" name="Google Shape;436;p57"/>
            <p:cNvSpPr txBox="1"/>
            <p:nvPr/>
          </p:nvSpPr>
          <p:spPr>
            <a:xfrm>
              <a:off x="2343150" y="28413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37" name="Google Shape;437;p57"/>
            <p:cNvSpPr txBox="1"/>
            <p:nvPr/>
          </p:nvSpPr>
          <p:spPr>
            <a:xfrm>
              <a:off x="168430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38" name="Google Shape;438;p57"/>
            <p:cNvSpPr txBox="1"/>
            <p:nvPr/>
          </p:nvSpPr>
          <p:spPr>
            <a:xfrm>
              <a:off x="233300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39" name="Google Shape;439;p57"/>
            <p:cNvSpPr txBox="1"/>
            <p:nvPr/>
          </p:nvSpPr>
          <p:spPr>
            <a:xfrm>
              <a:off x="200865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40" name="Google Shape;440;p57"/>
            <p:cNvSpPr txBox="1"/>
            <p:nvPr/>
          </p:nvSpPr>
          <p:spPr>
            <a:xfrm>
              <a:off x="2333000" y="383502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41" name="Google Shape;441;p57"/>
            <p:cNvSpPr txBox="1"/>
            <p:nvPr/>
          </p:nvSpPr>
          <p:spPr>
            <a:xfrm>
              <a:off x="1674100" y="383502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42" name="Google Shape;442;p57"/>
            <p:cNvSpPr txBox="1"/>
            <p:nvPr/>
          </p:nvSpPr>
          <p:spPr>
            <a:xfrm>
              <a:off x="2333000" y="4165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43" name="Google Shape;443;p57"/>
            <p:cNvSpPr txBox="1"/>
            <p:nvPr/>
          </p:nvSpPr>
          <p:spPr>
            <a:xfrm>
              <a:off x="1674100" y="416587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44" name="Google Shape;444;p57"/>
            <p:cNvSpPr txBox="1"/>
            <p:nvPr/>
          </p:nvSpPr>
          <p:spPr>
            <a:xfrm>
              <a:off x="1015200" y="416587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45" name="Google Shape;445;p57"/>
            <p:cNvSpPr txBox="1"/>
            <p:nvPr/>
          </p:nvSpPr>
          <p:spPr>
            <a:xfrm>
              <a:off x="1005975" y="383502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46" name="Google Shape;446;p57"/>
            <p:cNvSpPr txBox="1"/>
            <p:nvPr/>
          </p:nvSpPr>
          <p:spPr>
            <a:xfrm>
              <a:off x="101520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447" name="Google Shape;447;p57"/>
            <p:cNvSpPr txBox="1"/>
            <p:nvPr/>
          </p:nvSpPr>
          <p:spPr>
            <a:xfrm>
              <a:off x="1015200" y="3508363"/>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8"/>
          <p:cNvSpPr txBox="1">
            <a:spLocks noGrp="1"/>
          </p:cNvSpPr>
          <p:nvPr>
            <p:ph type="ctrTitle"/>
          </p:nvPr>
        </p:nvSpPr>
        <p:spPr>
          <a:xfrm>
            <a:off x="1693050" y="1992000"/>
            <a:ext cx="57579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カメラの画像からドット絵を作るには...</a:t>
            </a: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カメラの画像からドット絵を作るには...</a:t>
            </a:r>
            <a:endParaRPr/>
          </a:p>
        </p:txBody>
      </p:sp>
      <p:sp>
        <p:nvSpPr>
          <p:cNvPr id="458" name="Google Shape;458;p59"/>
          <p:cNvSpPr/>
          <p:nvPr/>
        </p:nvSpPr>
        <p:spPr>
          <a:xfrm>
            <a:off x="1210075" y="3594275"/>
            <a:ext cx="1239900" cy="694800"/>
          </a:xfrm>
          <a:prstGeom prst="wedgeRoundRectCallout">
            <a:avLst>
              <a:gd name="adj1" fmla="val -33428"/>
              <a:gd name="adj2" fmla="val -93401"/>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①新規作成</a:t>
            </a:r>
            <a:endParaRPr/>
          </a:p>
        </p:txBody>
      </p:sp>
      <p:pic>
        <p:nvPicPr>
          <p:cNvPr id="459" name="Google Shape;459;p59"/>
          <p:cNvPicPr preferRelativeResize="0"/>
          <p:nvPr/>
        </p:nvPicPr>
        <p:blipFill>
          <a:blip r:embed="rId3">
            <a:alphaModFix/>
          </a:blip>
          <a:stretch>
            <a:fillRect/>
          </a:stretch>
        </p:blipFill>
        <p:spPr>
          <a:xfrm>
            <a:off x="1132325" y="1651400"/>
            <a:ext cx="2934850" cy="2811274"/>
          </a:xfrm>
          <a:prstGeom prst="rect">
            <a:avLst/>
          </a:prstGeom>
          <a:noFill/>
          <a:ln>
            <a:noFill/>
          </a:ln>
        </p:spPr>
      </p:pic>
      <p:sp>
        <p:nvSpPr>
          <p:cNvPr id="460" name="Google Shape;460;p59"/>
          <p:cNvSpPr/>
          <p:nvPr/>
        </p:nvSpPr>
        <p:spPr>
          <a:xfrm>
            <a:off x="1002500" y="1542500"/>
            <a:ext cx="439800" cy="423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9"/>
          <p:cNvSpPr/>
          <p:nvPr/>
        </p:nvSpPr>
        <p:spPr>
          <a:xfrm>
            <a:off x="609425" y="2316900"/>
            <a:ext cx="1340100" cy="616500"/>
          </a:xfrm>
          <a:prstGeom prst="wedgeRoundRectCallout">
            <a:avLst>
              <a:gd name="adj1" fmla="val 123"/>
              <a:gd name="adj2" fmla="val -125118"/>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①メニュー</a:t>
            </a:r>
            <a:br>
              <a:rPr lang="ja"/>
            </a:br>
            <a:r>
              <a:rPr lang="ja"/>
              <a:t>画面へ</a:t>
            </a:r>
            <a:endParaRPr/>
          </a:p>
        </p:txBody>
      </p:sp>
      <p:pic>
        <p:nvPicPr>
          <p:cNvPr id="462" name="Google Shape;462;p59"/>
          <p:cNvPicPr preferRelativeResize="0"/>
          <p:nvPr/>
        </p:nvPicPr>
        <p:blipFill>
          <a:blip r:embed="rId4">
            <a:alphaModFix/>
          </a:blip>
          <a:stretch>
            <a:fillRect/>
          </a:stretch>
        </p:blipFill>
        <p:spPr>
          <a:xfrm>
            <a:off x="5214925" y="1345719"/>
            <a:ext cx="2682608" cy="3647608"/>
          </a:xfrm>
          <a:prstGeom prst="rect">
            <a:avLst/>
          </a:prstGeom>
          <a:noFill/>
          <a:ln>
            <a:noFill/>
          </a:ln>
        </p:spPr>
      </p:pic>
      <p:sp>
        <p:nvSpPr>
          <p:cNvPr id="463" name="Google Shape;463;p59"/>
          <p:cNvSpPr/>
          <p:nvPr/>
        </p:nvSpPr>
        <p:spPr>
          <a:xfrm>
            <a:off x="5300650" y="3398675"/>
            <a:ext cx="865500" cy="823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9"/>
          <p:cNvSpPr/>
          <p:nvPr/>
        </p:nvSpPr>
        <p:spPr>
          <a:xfrm>
            <a:off x="5473700" y="4289075"/>
            <a:ext cx="1239900" cy="694800"/>
          </a:xfrm>
          <a:prstGeom prst="wedgeRoundRectCallout">
            <a:avLst>
              <a:gd name="adj1" fmla="val -33428"/>
              <a:gd name="adj2" fmla="val -93401"/>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②新規作成</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33375" y="496300"/>
            <a:ext cx="84384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000" dirty="0"/>
              <a:t>「情報」という言葉を聞いて思いつくことを出してみよう！</a:t>
            </a:r>
            <a:endParaRPr sz="2000" dirty="0"/>
          </a:p>
        </p:txBody>
      </p:sp>
      <p:sp>
        <p:nvSpPr>
          <p:cNvPr id="72" name="Google Shape;72;p15"/>
          <p:cNvSpPr txBox="1">
            <a:spLocks noGrp="1"/>
          </p:cNvSpPr>
          <p:nvPr>
            <p:ph type="body" idx="1"/>
          </p:nvPr>
        </p:nvSpPr>
        <p:spPr>
          <a:xfrm>
            <a:off x="948225" y="1390750"/>
            <a:ext cx="8064300" cy="2895600"/>
          </a:xfrm>
          <a:prstGeom prst="rect">
            <a:avLst/>
          </a:prstGeom>
        </p:spPr>
        <p:txBody>
          <a:bodyPr spcFirstLastPara="1" wrap="square" lIns="102500" tIns="102500" rIns="102500" bIns="102500" anchor="t" anchorCtr="0">
            <a:noAutofit/>
          </a:bodyPr>
          <a:lstStyle/>
          <a:p>
            <a:pPr marL="457200" lvl="0" indent="-381000" algn="l" rtl="0">
              <a:lnSpc>
                <a:spcPct val="150000"/>
              </a:lnSpc>
              <a:spcBef>
                <a:spcPts val="700"/>
              </a:spcBef>
              <a:spcAft>
                <a:spcPts val="0"/>
              </a:spcAft>
              <a:buSzPts val="2400"/>
              <a:buChar char="●"/>
            </a:pPr>
            <a:r>
              <a:rPr lang="ja" sz="2400"/>
              <a:t>プリントに書き込んでください。</a:t>
            </a:r>
            <a:endParaRPr sz="2400"/>
          </a:p>
          <a:p>
            <a:pPr marL="457200" lvl="0" indent="-381000" algn="l" rtl="0">
              <a:lnSpc>
                <a:spcPct val="150000"/>
              </a:lnSpc>
              <a:spcBef>
                <a:spcPts val="0"/>
              </a:spcBef>
              <a:spcAft>
                <a:spcPts val="0"/>
              </a:spcAft>
              <a:buSzPts val="2400"/>
              <a:buChar char="●"/>
            </a:pPr>
            <a:r>
              <a:rPr lang="ja" sz="2400"/>
              <a:t>時間は 2 分</a:t>
            </a:r>
            <a:endParaRPr sz="2400"/>
          </a:p>
        </p:txBody>
      </p:sp>
      <p:pic>
        <p:nvPicPr>
          <p:cNvPr id="73" name="Google Shape;73;p15"/>
          <p:cNvPicPr preferRelativeResize="0"/>
          <p:nvPr/>
        </p:nvPicPr>
        <p:blipFill>
          <a:blip r:embed="rId3">
            <a:alphaModFix/>
          </a:blip>
          <a:stretch>
            <a:fillRect/>
          </a:stretch>
        </p:blipFill>
        <p:spPr>
          <a:xfrm>
            <a:off x="5768875" y="2653775"/>
            <a:ext cx="2640000" cy="19490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カメラの画像からドット絵を作るには...</a:t>
            </a:r>
            <a:endParaRPr/>
          </a:p>
        </p:txBody>
      </p:sp>
      <p:grpSp>
        <p:nvGrpSpPr>
          <p:cNvPr id="470" name="Google Shape;470;p60"/>
          <p:cNvGrpSpPr/>
          <p:nvPr/>
        </p:nvGrpSpPr>
        <p:grpSpPr>
          <a:xfrm>
            <a:off x="1509675" y="1540125"/>
            <a:ext cx="2524204" cy="2826001"/>
            <a:chOff x="3028925" y="1768725"/>
            <a:chExt cx="2524204" cy="2826001"/>
          </a:xfrm>
        </p:grpSpPr>
        <p:pic>
          <p:nvPicPr>
            <p:cNvPr id="471" name="Google Shape;471;p60"/>
            <p:cNvPicPr preferRelativeResize="0"/>
            <p:nvPr/>
          </p:nvPicPr>
          <p:blipFill>
            <a:blip r:embed="rId3">
              <a:alphaModFix/>
            </a:blip>
            <a:stretch>
              <a:fillRect/>
            </a:stretch>
          </p:blipFill>
          <p:spPr>
            <a:xfrm>
              <a:off x="3028925" y="1768725"/>
              <a:ext cx="2524204" cy="2826001"/>
            </a:xfrm>
            <a:prstGeom prst="rect">
              <a:avLst/>
            </a:prstGeom>
            <a:noFill/>
            <a:ln>
              <a:noFill/>
            </a:ln>
          </p:spPr>
        </p:pic>
        <p:sp>
          <p:nvSpPr>
            <p:cNvPr id="472" name="Google Shape;472;p60"/>
            <p:cNvSpPr/>
            <p:nvPr/>
          </p:nvSpPr>
          <p:spPr>
            <a:xfrm>
              <a:off x="4279450" y="3620625"/>
              <a:ext cx="603900" cy="372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73" name="Google Shape;473;p60"/>
          <p:cNvPicPr preferRelativeResize="0"/>
          <p:nvPr/>
        </p:nvPicPr>
        <p:blipFill>
          <a:blip r:embed="rId4">
            <a:alphaModFix/>
          </a:blip>
          <a:stretch>
            <a:fillRect/>
          </a:stretch>
        </p:blipFill>
        <p:spPr>
          <a:xfrm>
            <a:off x="5093100" y="1533525"/>
            <a:ext cx="2745151" cy="3061200"/>
          </a:xfrm>
          <a:prstGeom prst="rect">
            <a:avLst/>
          </a:prstGeom>
          <a:noFill/>
          <a:ln>
            <a:noFill/>
          </a:ln>
        </p:spPr>
      </p:pic>
      <p:sp>
        <p:nvSpPr>
          <p:cNvPr id="474" name="Google Shape;474;p60"/>
          <p:cNvSpPr/>
          <p:nvPr/>
        </p:nvSpPr>
        <p:spPr>
          <a:xfrm>
            <a:off x="7208775" y="1345725"/>
            <a:ext cx="439800" cy="423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0"/>
          <p:cNvSpPr/>
          <p:nvPr/>
        </p:nvSpPr>
        <p:spPr>
          <a:xfrm>
            <a:off x="1655700" y="2074075"/>
            <a:ext cx="1340100" cy="616500"/>
          </a:xfrm>
          <a:prstGeom prst="wedgeRoundRectCallout">
            <a:avLst>
              <a:gd name="adj1" fmla="val 30903"/>
              <a:gd name="adj2" fmla="val 113374"/>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③256に設定</a:t>
            </a:r>
            <a:endParaRPr/>
          </a:p>
        </p:txBody>
      </p:sp>
      <p:sp>
        <p:nvSpPr>
          <p:cNvPr id="476" name="Google Shape;476;p60"/>
          <p:cNvSpPr/>
          <p:nvPr/>
        </p:nvSpPr>
        <p:spPr>
          <a:xfrm>
            <a:off x="1952725" y="4060475"/>
            <a:ext cx="1340100" cy="616500"/>
          </a:xfrm>
          <a:prstGeom prst="wedgeRoundRectCallout">
            <a:avLst>
              <a:gd name="adj1" fmla="val 26170"/>
              <a:gd name="adj2" fmla="val -105154"/>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④Create</a:t>
            </a:r>
            <a:endParaRPr/>
          </a:p>
          <a:p>
            <a:pPr marL="0" lvl="0" indent="0" algn="ctr" rtl="0">
              <a:spcBef>
                <a:spcPts val="0"/>
              </a:spcBef>
              <a:spcAft>
                <a:spcPts val="0"/>
              </a:spcAft>
              <a:buNone/>
            </a:pPr>
            <a:r>
              <a:rPr lang="ja"/>
              <a:t>(作成)</a:t>
            </a:r>
            <a:endParaRPr/>
          </a:p>
        </p:txBody>
      </p:sp>
      <p:sp>
        <p:nvSpPr>
          <p:cNvPr id="477" name="Google Shape;477;p60"/>
          <p:cNvSpPr/>
          <p:nvPr/>
        </p:nvSpPr>
        <p:spPr>
          <a:xfrm>
            <a:off x="6426825" y="2038675"/>
            <a:ext cx="1340100" cy="616500"/>
          </a:xfrm>
          <a:prstGeom prst="wedgeRoundRectCallout">
            <a:avLst>
              <a:gd name="adj1" fmla="val 26170"/>
              <a:gd name="adj2" fmla="val -105154"/>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⑤カメラ</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Clr>
                <a:schemeClr val="dk1"/>
              </a:buClr>
              <a:buSzPts val="1100"/>
              <a:buFont typeface="Arial"/>
              <a:buNone/>
            </a:pPr>
            <a:r>
              <a:rPr lang="ja"/>
              <a:t>カメラの画像からドット絵を作るには...</a:t>
            </a:r>
            <a:endParaRPr/>
          </a:p>
        </p:txBody>
      </p:sp>
      <p:pic>
        <p:nvPicPr>
          <p:cNvPr id="483" name="Google Shape;483;p61"/>
          <p:cNvPicPr preferRelativeResize="0"/>
          <p:nvPr/>
        </p:nvPicPr>
        <p:blipFill>
          <a:blip r:embed="rId3">
            <a:alphaModFix/>
          </a:blip>
          <a:stretch>
            <a:fillRect/>
          </a:stretch>
        </p:blipFill>
        <p:spPr>
          <a:xfrm>
            <a:off x="539850" y="1533513"/>
            <a:ext cx="2207799" cy="3110323"/>
          </a:xfrm>
          <a:prstGeom prst="rect">
            <a:avLst/>
          </a:prstGeom>
          <a:noFill/>
          <a:ln>
            <a:noFill/>
          </a:ln>
        </p:spPr>
      </p:pic>
      <p:sp>
        <p:nvSpPr>
          <p:cNvPr id="484" name="Google Shape;484;p61"/>
          <p:cNvSpPr/>
          <p:nvPr/>
        </p:nvSpPr>
        <p:spPr>
          <a:xfrm>
            <a:off x="2300775" y="3604200"/>
            <a:ext cx="502500" cy="322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 name="Google Shape;485;p61"/>
          <p:cNvGrpSpPr/>
          <p:nvPr/>
        </p:nvGrpSpPr>
        <p:grpSpPr>
          <a:xfrm>
            <a:off x="3522575" y="2493875"/>
            <a:ext cx="1716530" cy="810125"/>
            <a:chOff x="3277825" y="2493875"/>
            <a:chExt cx="1716530" cy="810125"/>
          </a:xfrm>
        </p:grpSpPr>
        <p:pic>
          <p:nvPicPr>
            <p:cNvPr id="486" name="Google Shape;486;p61"/>
            <p:cNvPicPr preferRelativeResize="0"/>
            <p:nvPr/>
          </p:nvPicPr>
          <p:blipFill>
            <a:blip r:embed="rId4">
              <a:alphaModFix/>
            </a:blip>
            <a:stretch>
              <a:fillRect/>
            </a:stretch>
          </p:blipFill>
          <p:spPr>
            <a:xfrm>
              <a:off x="3277825" y="2493875"/>
              <a:ext cx="1716530" cy="810125"/>
            </a:xfrm>
            <a:prstGeom prst="rect">
              <a:avLst/>
            </a:prstGeom>
            <a:noFill/>
            <a:ln w="9525" cap="flat" cmpd="sng">
              <a:solidFill>
                <a:schemeClr val="dk2"/>
              </a:solidFill>
              <a:prstDash val="solid"/>
              <a:round/>
              <a:headEnd type="none" w="sm" len="sm"/>
              <a:tailEnd type="none" w="sm" len="sm"/>
            </a:ln>
          </p:spPr>
        </p:pic>
        <p:sp>
          <p:nvSpPr>
            <p:cNvPr id="487" name="Google Shape;487;p61"/>
            <p:cNvSpPr/>
            <p:nvPr/>
          </p:nvSpPr>
          <p:spPr>
            <a:xfrm>
              <a:off x="4255275" y="2981500"/>
              <a:ext cx="594900" cy="322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8" name="Google Shape;488;p61"/>
          <p:cNvPicPr preferRelativeResize="0"/>
          <p:nvPr/>
        </p:nvPicPr>
        <p:blipFill rotWithShape="1">
          <a:blip r:embed="rId5">
            <a:alphaModFix/>
          </a:blip>
          <a:srcRect b="3966"/>
          <a:stretch/>
        </p:blipFill>
        <p:spPr>
          <a:xfrm>
            <a:off x="6058525" y="1466550"/>
            <a:ext cx="2376574" cy="3244252"/>
          </a:xfrm>
          <a:prstGeom prst="rect">
            <a:avLst/>
          </a:prstGeom>
          <a:noFill/>
          <a:ln>
            <a:noFill/>
          </a:ln>
        </p:spPr>
      </p:pic>
      <p:sp>
        <p:nvSpPr>
          <p:cNvPr id="489" name="Google Shape;489;p61"/>
          <p:cNvSpPr/>
          <p:nvPr/>
        </p:nvSpPr>
        <p:spPr>
          <a:xfrm>
            <a:off x="7932600" y="3926700"/>
            <a:ext cx="502500" cy="322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1"/>
          <p:cNvSpPr/>
          <p:nvPr/>
        </p:nvSpPr>
        <p:spPr>
          <a:xfrm>
            <a:off x="1379400" y="3020950"/>
            <a:ext cx="1242600" cy="421800"/>
          </a:xfrm>
          <a:prstGeom prst="wedgeRoundRectCallout">
            <a:avLst>
              <a:gd name="adj1" fmla="val 34150"/>
              <a:gd name="adj2" fmla="val 104101"/>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⑥カメラ</a:t>
            </a:r>
            <a:endParaRPr/>
          </a:p>
        </p:txBody>
      </p:sp>
      <p:sp>
        <p:nvSpPr>
          <p:cNvPr id="491" name="Google Shape;491;p61"/>
          <p:cNvSpPr/>
          <p:nvPr/>
        </p:nvSpPr>
        <p:spPr>
          <a:xfrm>
            <a:off x="3456275" y="3554550"/>
            <a:ext cx="1242600" cy="421800"/>
          </a:xfrm>
          <a:prstGeom prst="wedgeRoundRectCallout">
            <a:avLst>
              <a:gd name="adj1" fmla="val 42475"/>
              <a:gd name="adj2" fmla="val -122623"/>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⑦許可する</a:t>
            </a:r>
            <a:endParaRPr/>
          </a:p>
        </p:txBody>
      </p:sp>
      <p:sp>
        <p:nvSpPr>
          <p:cNvPr id="492" name="Google Shape;492;p61"/>
          <p:cNvSpPr/>
          <p:nvPr/>
        </p:nvSpPr>
        <p:spPr>
          <a:xfrm>
            <a:off x="7624475" y="2825525"/>
            <a:ext cx="1242600" cy="474000"/>
          </a:xfrm>
          <a:prstGeom prst="wedgeRoundRectCallout">
            <a:avLst>
              <a:gd name="adj1" fmla="val 4249"/>
              <a:gd name="adj2" fmla="val 185514"/>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⑨内外のカメラ切替え</a:t>
            </a:r>
            <a:endParaRPr/>
          </a:p>
        </p:txBody>
      </p:sp>
      <p:sp>
        <p:nvSpPr>
          <p:cNvPr id="493" name="Google Shape;493;p61"/>
          <p:cNvSpPr/>
          <p:nvPr/>
        </p:nvSpPr>
        <p:spPr>
          <a:xfrm>
            <a:off x="5573487" y="2570576"/>
            <a:ext cx="1716600" cy="656700"/>
          </a:xfrm>
          <a:prstGeom prst="wedgeRoundRectCallout">
            <a:avLst>
              <a:gd name="adj1" fmla="val 2221"/>
              <a:gd name="adj2" fmla="val 133663"/>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⑧Size:解像度</a:t>
            </a:r>
            <a:endParaRPr/>
          </a:p>
          <a:p>
            <a:pPr marL="0" lvl="0" indent="0" algn="ctr" rtl="0">
              <a:spcBef>
                <a:spcPts val="0"/>
              </a:spcBef>
              <a:spcAft>
                <a:spcPts val="0"/>
              </a:spcAft>
              <a:buNone/>
            </a:pPr>
            <a:r>
              <a:rPr lang="ja"/>
              <a:t>Smp:色の数</a:t>
            </a:r>
            <a:endParaRPr/>
          </a:p>
        </p:txBody>
      </p:sp>
      <p:sp>
        <p:nvSpPr>
          <p:cNvPr id="494" name="Google Shape;494;p61"/>
          <p:cNvSpPr/>
          <p:nvPr/>
        </p:nvSpPr>
        <p:spPr>
          <a:xfrm>
            <a:off x="6064500" y="3778750"/>
            <a:ext cx="502500" cy="421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左右の写真の違いは何だろう？</a:t>
            </a:r>
            <a:endParaRPr sz="2400"/>
          </a:p>
        </p:txBody>
      </p:sp>
      <p:pic>
        <p:nvPicPr>
          <p:cNvPr id="500" name="Google Shape;500;p62"/>
          <p:cNvPicPr preferRelativeResize="0"/>
          <p:nvPr/>
        </p:nvPicPr>
        <p:blipFill rotWithShape="1">
          <a:blip r:embed="rId3">
            <a:alphaModFix/>
          </a:blip>
          <a:srcRect b="17143"/>
          <a:stretch/>
        </p:blipFill>
        <p:spPr>
          <a:xfrm>
            <a:off x="4922725" y="1296025"/>
            <a:ext cx="2888274" cy="3401576"/>
          </a:xfrm>
          <a:prstGeom prst="rect">
            <a:avLst/>
          </a:prstGeom>
          <a:noFill/>
          <a:ln>
            <a:noFill/>
          </a:ln>
        </p:spPr>
      </p:pic>
      <p:pic>
        <p:nvPicPr>
          <p:cNvPr id="501" name="Google Shape;501;p62"/>
          <p:cNvPicPr preferRelativeResize="0"/>
          <p:nvPr/>
        </p:nvPicPr>
        <p:blipFill rotWithShape="1">
          <a:blip r:embed="rId4">
            <a:alphaModFix/>
          </a:blip>
          <a:srcRect b="15340"/>
          <a:stretch/>
        </p:blipFill>
        <p:spPr>
          <a:xfrm>
            <a:off x="1199500" y="1296026"/>
            <a:ext cx="2888274" cy="340156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左右の写真の違いは何だろう？</a:t>
            </a:r>
            <a:endParaRPr sz="2400"/>
          </a:p>
        </p:txBody>
      </p:sp>
      <p:pic>
        <p:nvPicPr>
          <p:cNvPr id="507" name="Google Shape;507;p63"/>
          <p:cNvPicPr preferRelativeResize="0"/>
          <p:nvPr/>
        </p:nvPicPr>
        <p:blipFill rotWithShape="1">
          <a:blip r:embed="rId3">
            <a:alphaModFix/>
          </a:blip>
          <a:srcRect b="17143"/>
          <a:stretch/>
        </p:blipFill>
        <p:spPr>
          <a:xfrm>
            <a:off x="4922725" y="1296025"/>
            <a:ext cx="2888274" cy="3401576"/>
          </a:xfrm>
          <a:prstGeom prst="rect">
            <a:avLst/>
          </a:prstGeom>
          <a:noFill/>
          <a:ln>
            <a:noFill/>
          </a:ln>
        </p:spPr>
      </p:pic>
      <p:pic>
        <p:nvPicPr>
          <p:cNvPr id="508" name="Google Shape;508;p63"/>
          <p:cNvPicPr preferRelativeResize="0"/>
          <p:nvPr/>
        </p:nvPicPr>
        <p:blipFill rotWithShape="1">
          <a:blip r:embed="rId4">
            <a:alphaModFix/>
          </a:blip>
          <a:srcRect b="15340"/>
          <a:stretch/>
        </p:blipFill>
        <p:spPr>
          <a:xfrm>
            <a:off x="1199500" y="1296026"/>
            <a:ext cx="2888274" cy="3401568"/>
          </a:xfrm>
          <a:prstGeom prst="rect">
            <a:avLst/>
          </a:prstGeom>
          <a:noFill/>
          <a:ln>
            <a:noFill/>
          </a:ln>
        </p:spPr>
      </p:pic>
      <p:sp>
        <p:nvSpPr>
          <p:cNvPr id="509" name="Google Shape;509;p63"/>
          <p:cNvSpPr/>
          <p:nvPr/>
        </p:nvSpPr>
        <p:spPr>
          <a:xfrm>
            <a:off x="1199500" y="4115925"/>
            <a:ext cx="636000" cy="4782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3"/>
          <p:cNvSpPr/>
          <p:nvPr/>
        </p:nvSpPr>
        <p:spPr>
          <a:xfrm>
            <a:off x="4922725" y="4115925"/>
            <a:ext cx="636000" cy="4782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ドット絵の粒（画素）を増やしていくと...</a:t>
            </a:r>
            <a:endParaRPr/>
          </a:p>
        </p:txBody>
      </p:sp>
      <p:sp>
        <p:nvSpPr>
          <p:cNvPr id="516" name="Google Shape;516;p64"/>
          <p:cNvSpPr txBox="1">
            <a:spLocks noGrp="1"/>
          </p:cNvSpPr>
          <p:nvPr>
            <p:ph type="body" idx="1"/>
          </p:nvPr>
        </p:nvSpPr>
        <p:spPr>
          <a:xfrm>
            <a:off x="498675" y="1310950"/>
            <a:ext cx="8322600" cy="23139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写真や絵を形作っている粒（点）のことを</a:t>
            </a:r>
            <a:r>
              <a:rPr lang="ja" sz="2000">
                <a:highlight>
                  <a:srgbClr val="FFFF00"/>
                </a:highlight>
              </a:rPr>
              <a:t>画素（またはピクセル）</a:t>
            </a:r>
            <a:r>
              <a:rPr lang="ja" sz="2000"/>
              <a:t>という</a:t>
            </a:r>
            <a:endParaRPr sz="1700">
              <a:solidFill>
                <a:srgbClr val="CCCCCC"/>
              </a:solidFill>
            </a:endParaRPr>
          </a:p>
          <a:p>
            <a:pPr marL="457200" lvl="0" indent="-355600" algn="l" rtl="0">
              <a:lnSpc>
                <a:spcPct val="150000"/>
              </a:lnSpc>
              <a:spcBef>
                <a:spcPts val="0"/>
              </a:spcBef>
              <a:spcAft>
                <a:spcPts val="0"/>
              </a:spcAft>
              <a:buSzPts val="2000"/>
              <a:buChar char="●"/>
            </a:pPr>
            <a:r>
              <a:rPr lang="ja" sz="2000"/>
              <a:t>画素数を多くすると細かいところまで表現できる</a:t>
            </a:r>
            <a:endParaRPr sz="2000"/>
          </a:p>
          <a:p>
            <a:pPr marL="457200" lvl="0" indent="-355600" algn="l" rtl="0">
              <a:lnSpc>
                <a:spcPct val="150000"/>
              </a:lnSpc>
              <a:spcBef>
                <a:spcPts val="0"/>
              </a:spcBef>
              <a:spcAft>
                <a:spcPts val="0"/>
              </a:spcAft>
              <a:buSzPts val="2000"/>
              <a:buChar char="●"/>
            </a:pPr>
            <a:r>
              <a:rPr lang="ja" sz="2000"/>
              <a:t>色を増やせば表現できることが増える</a:t>
            </a:r>
            <a:endParaRPr sz="20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画素の数の違い</a:t>
            </a:r>
            <a:endParaRPr/>
          </a:p>
        </p:txBody>
      </p:sp>
      <p:sp>
        <p:nvSpPr>
          <p:cNvPr id="522" name="Google Shape;522;p65"/>
          <p:cNvSpPr txBox="1">
            <a:spLocks noGrp="1"/>
          </p:cNvSpPr>
          <p:nvPr>
            <p:ph type="body" idx="1"/>
          </p:nvPr>
        </p:nvSpPr>
        <p:spPr>
          <a:xfrm>
            <a:off x="334875" y="1268250"/>
            <a:ext cx="8163900" cy="1818900"/>
          </a:xfrm>
          <a:prstGeom prst="rect">
            <a:avLst/>
          </a:prstGeom>
        </p:spPr>
        <p:txBody>
          <a:bodyPr spcFirstLastPara="1" wrap="square" lIns="102500" tIns="102500" rIns="102500" bIns="102500" anchor="t" anchorCtr="0">
            <a:noAutofit/>
          </a:bodyPr>
          <a:lstStyle/>
          <a:p>
            <a:pPr marL="457200" lvl="0" indent="-349250" algn="l" rtl="0">
              <a:lnSpc>
                <a:spcPct val="150000"/>
              </a:lnSpc>
              <a:spcBef>
                <a:spcPts val="700"/>
              </a:spcBef>
              <a:spcAft>
                <a:spcPts val="0"/>
              </a:spcAft>
              <a:buSzPts val="1900"/>
              <a:buChar char="●"/>
            </a:pPr>
            <a:r>
              <a:rPr lang="ja" sz="1900"/>
              <a:t>右の方が画素（ピクセル）が多い</a:t>
            </a:r>
            <a:endParaRPr sz="1900"/>
          </a:p>
          <a:p>
            <a:pPr marL="457200" lvl="0" indent="0" algn="l" rtl="0">
              <a:lnSpc>
                <a:spcPct val="150000"/>
              </a:lnSpc>
              <a:spcBef>
                <a:spcPts val="700"/>
              </a:spcBef>
              <a:spcAft>
                <a:spcPts val="0"/>
              </a:spcAft>
              <a:buNone/>
            </a:pPr>
            <a:r>
              <a:rPr lang="ja" sz="1900"/>
              <a:t>→右の方が「解像度が高い」と表現する</a:t>
            </a:r>
            <a:endParaRPr sz="1900"/>
          </a:p>
          <a:p>
            <a:pPr marL="457200" lvl="0" indent="-349250" algn="l" rtl="0">
              <a:lnSpc>
                <a:spcPct val="150000"/>
              </a:lnSpc>
              <a:spcBef>
                <a:spcPts val="700"/>
              </a:spcBef>
              <a:spcAft>
                <a:spcPts val="0"/>
              </a:spcAft>
              <a:buSzPts val="1900"/>
              <a:buChar char="●"/>
            </a:pPr>
            <a:r>
              <a:rPr lang="ja" sz="1900">
                <a:highlight>
                  <a:srgbClr val="FFFF00"/>
                </a:highlight>
              </a:rPr>
              <a:t>解像度</a:t>
            </a:r>
            <a:r>
              <a:rPr lang="ja" sz="1900"/>
              <a:t>：一定の面積に並ぶ 画素(ピクセル) の数</a:t>
            </a:r>
            <a:endParaRPr sz="1900"/>
          </a:p>
        </p:txBody>
      </p:sp>
      <p:grpSp>
        <p:nvGrpSpPr>
          <p:cNvPr id="523" name="Google Shape;523;p65"/>
          <p:cNvGrpSpPr/>
          <p:nvPr/>
        </p:nvGrpSpPr>
        <p:grpSpPr>
          <a:xfrm>
            <a:off x="639475" y="3287147"/>
            <a:ext cx="7923493" cy="1397153"/>
            <a:chOff x="639475" y="3058547"/>
            <a:chExt cx="7923493" cy="1397153"/>
          </a:xfrm>
        </p:grpSpPr>
        <p:pic>
          <p:nvPicPr>
            <p:cNvPr id="524" name="Google Shape;524;p65"/>
            <p:cNvPicPr preferRelativeResize="0"/>
            <p:nvPr/>
          </p:nvPicPr>
          <p:blipFill>
            <a:blip r:embed="rId3">
              <a:alphaModFix/>
            </a:blip>
            <a:stretch>
              <a:fillRect/>
            </a:stretch>
          </p:blipFill>
          <p:spPr>
            <a:xfrm>
              <a:off x="639475" y="3058550"/>
              <a:ext cx="1526250" cy="1397150"/>
            </a:xfrm>
            <a:prstGeom prst="rect">
              <a:avLst/>
            </a:prstGeom>
            <a:noFill/>
            <a:ln>
              <a:noFill/>
            </a:ln>
          </p:spPr>
        </p:pic>
        <p:pic>
          <p:nvPicPr>
            <p:cNvPr id="525" name="Google Shape;525;p65"/>
            <p:cNvPicPr preferRelativeResize="0"/>
            <p:nvPr/>
          </p:nvPicPr>
          <p:blipFill>
            <a:blip r:embed="rId4">
              <a:alphaModFix/>
            </a:blip>
            <a:stretch>
              <a:fillRect/>
            </a:stretch>
          </p:blipFill>
          <p:spPr>
            <a:xfrm>
              <a:off x="5111200" y="3058551"/>
              <a:ext cx="1568442" cy="1397150"/>
            </a:xfrm>
            <a:prstGeom prst="rect">
              <a:avLst/>
            </a:prstGeom>
            <a:noFill/>
            <a:ln>
              <a:noFill/>
            </a:ln>
          </p:spPr>
        </p:pic>
        <p:pic>
          <p:nvPicPr>
            <p:cNvPr id="526" name="Google Shape;526;p65"/>
            <p:cNvPicPr preferRelativeResize="0"/>
            <p:nvPr/>
          </p:nvPicPr>
          <p:blipFill>
            <a:blip r:embed="rId5">
              <a:alphaModFix/>
            </a:blip>
            <a:stretch>
              <a:fillRect/>
            </a:stretch>
          </p:blipFill>
          <p:spPr>
            <a:xfrm>
              <a:off x="2738550" y="3123553"/>
              <a:ext cx="1344725" cy="1267147"/>
            </a:xfrm>
            <a:prstGeom prst="rect">
              <a:avLst/>
            </a:prstGeom>
            <a:noFill/>
            <a:ln>
              <a:noFill/>
            </a:ln>
          </p:spPr>
        </p:pic>
        <p:pic>
          <p:nvPicPr>
            <p:cNvPr id="527" name="Google Shape;527;p65"/>
            <p:cNvPicPr preferRelativeResize="0"/>
            <p:nvPr/>
          </p:nvPicPr>
          <p:blipFill>
            <a:blip r:embed="rId6">
              <a:alphaModFix/>
            </a:blip>
            <a:stretch>
              <a:fillRect/>
            </a:stretch>
          </p:blipFill>
          <p:spPr>
            <a:xfrm>
              <a:off x="7262075" y="3058547"/>
              <a:ext cx="1300892" cy="1267150"/>
            </a:xfrm>
            <a:prstGeom prst="rect">
              <a:avLst/>
            </a:prstGeom>
            <a:noFill/>
            <a:ln>
              <a:noFill/>
            </a:ln>
          </p:spPr>
        </p:pic>
        <p:sp>
          <p:nvSpPr>
            <p:cNvPr id="528" name="Google Shape;528;p65"/>
            <p:cNvSpPr/>
            <p:nvPr/>
          </p:nvSpPr>
          <p:spPr>
            <a:xfrm>
              <a:off x="2265300" y="3670100"/>
              <a:ext cx="352200" cy="30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5"/>
            <p:cNvSpPr/>
            <p:nvPr/>
          </p:nvSpPr>
          <p:spPr>
            <a:xfrm>
              <a:off x="6794763" y="3670100"/>
              <a:ext cx="352200" cy="30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65"/>
          <p:cNvSpPr txBox="1"/>
          <p:nvPr/>
        </p:nvSpPr>
        <p:spPr>
          <a:xfrm>
            <a:off x="2721850" y="4553900"/>
            <a:ext cx="13800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000">
                <a:latin typeface="HiraKakuPro-W3"/>
                <a:ea typeface="HiraKakuPro-W3"/>
                <a:cs typeface="HiraKakuPro-W3"/>
                <a:sym typeface="HiraKakuPro-W3"/>
              </a:rPr>
              <a:t>解像度が低い</a:t>
            </a:r>
            <a:endParaRPr sz="1000">
              <a:latin typeface="HiraKakuPro-W3"/>
              <a:ea typeface="HiraKakuPro-W3"/>
              <a:cs typeface="HiraKakuPro-W3"/>
              <a:sym typeface="HiraKakuPro-W3"/>
            </a:endParaRPr>
          </a:p>
        </p:txBody>
      </p:sp>
      <p:sp>
        <p:nvSpPr>
          <p:cNvPr id="531" name="Google Shape;531;p65"/>
          <p:cNvSpPr txBox="1"/>
          <p:nvPr/>
        </p:nvSpPr>
        <p:spPr>
          <a:xfrm>
            <a:off x="7188825" y="4531900"/>
            <a:ext cx="13800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000">
                <a:latin typeface="HiraKakuPro-W3"/>
                <a:ea typeface="HiraKakuPro-W3"/>
                <a:cs typeface="HiraKakuPro-W3"/>
                <a:sym typeface="HiraKakuPro-W3"/>
              </a:rPr>
              <a:t>解像度が高い</a:t>
            </a:r>
            <a:endParaRPr sz="1000">
              <a:latin typeface="HiraKakuPro-W3"/>
              <a:ea typeface="HiraKakuPro-W3"/>
              <a:cs typeface="HiraKakuPro-W3"/>
              <a:sym typeface="HiraKakuPro-W3"/>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2009年頃の携帯電話用のカメラ</a:t>
            </a:r>
            <a:endParaRPr/>
          </a:p>
        </p:txBody>
      </p:sp>
      <p:sp>
        <p:nvSpPr>
          <p:cNvPr id="537" name="Google Shape;537;p66"/>
          <p:cNvSpPr txBox="1">
            <a:spLocks noGrp="1"/>
          </p:cNvSpPr>
          <p:nvPr>
            <p:ph type="body" idx="1"/>
          </p:nvPr>
        </p:nvSpPr>
        <p:spPr>
          <a:xfrm>
            <a:off x="333375" y="1457325"/>
            <a:ext cx="4426200" cy="16932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1000万画素が登場したくらい</a:t>
            </a:r>
            <a:endParaRPr sz="2000"/>
          </a:p>
          <a:p>
            <a:pPr marL="457200" lvl="0" indent="-355600" algn="l" rtl="0">
              <a:lnSpc>
                <a:spcPct val="115000"/>
              </a:lnSpc>
              <a:spcBef>
                <a:spcPts val="0"/>
              </a:spcBef>
              <a:spcAft>
                <a:spcPts val="0"/>
              </a:spcAft>
              <a:buSzPts val="2000"/>
              <a:buChar char="●"/>
            </a:pPr>
            <a:r>
              <a:rPr lang="ja" sz="2000"/>
              <a:t>皆さんのiPadやスマホのカメラの画素数はいくつ？</a:t>
            </a:r>
            <a:endParaRPr sz="2000"/>
          </a:p>
        </p:txBody>
      </p:sp>
      <p:pic>
        <p:nvPicPr>
          <p:cNvPr id="538" name="Google Shape;538;p66"/>
          <p:cNvPicPr preferRelativeResize="0"/>
          <p:nvPr/>
        </p:nvPicPr>
        <p:blipFill>
          <a:blip r:embed="rId3">
            <a:alphaModFix/>
          </a:blip>
          <a:stretch>
            <a:fillRect/>
          </a:stretch>
        </p:blipFill>
        <p:spPr>
          <a:xfrm>
            <a:off x="5150449" y="1681050"/>
            <a:ext cx="3664100" cy="2748075"/>
          </a:xfrm>
          <a:prstGeom prst="rect">
            <a:avLst/>
          </a:prstGeom>
          <a:noFill/>
          <a:ln>
            <a:noFill/>
          </a:ln>
        </p:spPr>
      </p:pic>
      <p:sp>
        <p:nvSpPr>
          <p:cNvPr id="539" name="Google Shape;539;p66"/>
          <p:cNvSpPr txBox="1"/>
          <p:nvPr/>
        </p:nvSpPr>
        <p:spPr>
          <a:xfrm>
            <a:off x="5693150" y="4429125"/>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700">
                <a:solidFill>
                  <a:srgbClr val="CCCCCC"/>
                </a:solidFill>
              </a:rPr>
              <a:t>https://gigazine.net/news/20090722_wireless_japan_2009_sharp/</a:t>
            </a:r>
            <a:endParaRPr sz="700">
              <a:solidFill>
                <a:srgbClr val="CCCCCC"/>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7"/>
          <p:cNvSpPr txBox="1">
            <a:spLocks noGrp="1"/>
          </p:cNvSpPr>
          <p:nvPr>
            <p:ph type="title"/>
          </p:nvPr>
        </p:nvSpPr>
        <p:spPr>
          <a:xfrm>
            <a:off x="1605100" y="2150850"/>
            <a:ext cx="6035100" cy="841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400"/>
              <a:t>この点をドンドン細かくしていくとTVやスマートフォンの液晶パネルになる</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8"/>
          <p:cNvSpPr txBox="1">
            <a:spLocks noGrp="1"/>
          </p:cNvSpPr>
          <p:nvPr>
            <p:ph type="title"/>
          </p:nvPr>
        </p:nvSpPr>
        <p:spPr>
          <a:xfrm>
            <a:off x="373486" y="506319"/>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【参考】文字や絵は細かなドットから作られている</a:t>
            </a:r>
            <a:endParaRPr/>
          </a:p>
        </p:txBody>
      </p:sp>
      <p:pic>
        <p:nvPicPr>
          <p:cNvPr id="550" name="Google Shape;550;p68"/>
          <p:cNvPicPr preferRelativeResize="0"/>
          <p:nvPr/>
        </p:nvPicPr>
        <p:blipFill>
          <a:blip r:embed="rId3">
            <a:alphaModFix/>
          </a:blip>
          <a:stretch>
            <a:fillRect/>
          </a:stretch>
        </p:blipFill>
        <p:spPr>
          <a:xfrm>
            <a:off x="1122988" y="2065575"/>
            <a:ext cx="2707075" cy="1999425"/>
          </a:xfrm>
          <a:prstGeom prst="rect">
            <a:avLst/>
          </a:prstGeom>
          <a:noFill/>
          <a:ln>
            <a:noFill/>
          </a:ln>
        </p:spPr>
      </p:pic>
      <p:sp>
        <p:nvSpPr>
          <p:cNvPr id="551" name="Google Shape;551;p68"/>
          <p:cNvSpPr txBox="1"/>
          <p:nvPr/>
        </p:nvSpPr>
        <p:spPr>
          <a:xfrm>
            <a:off x="947563" y="1554075"/>
            <a:ext cx="3057900" cy="51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2000" b="1">
                <a:latin typeface="HiraKakuPro-W3"/>
                <a:ea typeface="HiraKakuPro-W3"/>
                <a:cs typeface="HiraKakuPro-W3"/>
                <a:sym typeface="HiraKakuPro-W3"/>
              </a:rPr>
              <a:t>液晶画面を拡大すると</a:t>
            </a:r>
            <a:endParaRPr sz="2000" b="1">
              <a:latin typeface="HiraKakuPro-W3"/>
              <a:ea typeface="HiraKakuPro-W3"/>
              <a:cs typeface="HiraKakuPro-W3"/>
              <a:sym typeface="HiraKakuPro-W3"/>
            </a:endParaRPr>
          </a:p>
        </p:txBody>
      </p:sp>
      <p:sp>
        <p:nvSpPr>
          <p:cNvPr id="552" name="Google Shape;552;p68"/>
          <p:cNvSpPr/>
          <p:nvPr/>
        </p:nvSpPr>
        <p:spPr>
          <a:xfrm>
            <a:off x="5020275" y="1554075"/>
            <a:ext cx="3381300" cy="2576700"/>
          </a:xfrm>
          <a:prstGeom prst="wedgeRoundRectCallout">
            <a:avLst>
              <a:gd name="adj1" fmla="val -91131"/>
              <a:gd name="adj2" fmla="val 36448"/>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3" name="Google Shape;553;p68"/>
          <p:cNvPicPr preferRelativeResize="0"/>
          <p:nvPr/>
        </p:nvPicPr>
        <p:blipFill>
          <a:blip r:embed="rId4">
            <a:alphaModFix/>
          </a:blip>
          <a:stretch>
            <a:fillRect/>
          </a:stretch>
        </p:blipFill>
        <p:spPr>
          <a:xfrm>
            <a:off x="5361425" y="2017300"/>
            <a:ext cx="2707050" cy="1852625"/>
          </a:xfrm>
          <a:prstGeom prst="rect">
            <a:avLst/>
          </a:prstGeom>
          <a:noFill/>
          <a:ln>
            <a:noFill/>
          </a:ln>
        </p:spPr>
      </p:pic>
      <p:sp>
        <p:nvSpPr>
          <p:cNvPr id="554" name="Google Shape;554;p68"/>
          <p:cNvSpPr txBox="1"/>
          <p:nvPr/>
        </p:nvSpPr>
        <p:spPr>
          <a:xfrm>
            <a:off x="5105763" y="1557950"/>
            <a:ext cx="3057900" cy="51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2000" b="1">
                <a:latin typeface="HiraKakuPro-W3"/>
                <a:ea typeface="HiraKakuPro-W3"/>
                <a:cs typeface="HiraKakuPro-W3"/>
                <a:sym typeface="HiraKakuPro-W3"/>
              </a:rPr>
              <a:t>もっと拡大すると</a:t>
            </a:r>
            <a:endParaRPr sz="2000" b="1">
              <a:latin typeface="HiraKakuPro-W3"/>
              <a:ea typeface="HiraKakuPro-W3"/>
              <a:cs typeface="HiraKakuPro-W3"/>
              <a:sym typeface="HiraKakuPro-W3"/>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データ量を計算してみると...</a:t>
            </a:r>
            <a:endParaRPr/>
          </a:p>
        </p:txBody>
      </p:sp>
      <p:sp>
        <p:nvSpPr>
          <p:cNvPr id="560" name="Google Shape;560;p69"/>
          <p:cNvSpPr txBox="1">
            <a:spLocks noGrp="1"/>
          </p:cNvSpPr>
          <p:nvPr>
            <p:ph type="body" idx="1"/>
          </p:nvPr>
        </p:nvSpPr>
        <p:spPr>
          <a:xfrm>
            <a:off x="539850" y="1397175"/>
            <a:ext cx="8064300" cy="1614600"/>
          </a:xfrm>
          <a:prstGeom prst="rect">
            <a:avLst/>
          </a:prstGeom>
        </p:spPr>
        <p:txBody>
          <a:bodyPr spcFirstLastPara="1" wrap="square" lIns="102500" tIns="102500" rIns="102500" bIns="102500" anchor="t" anchorCtr="0">
            <a:noAutofit/>
          </a:bodyPr>
          <a:lstStyle/>
          <a:p>
            <a:pPr marL="0" lvl="0" indent="0" algn="l" rtl="0">
              <a:lnSpc>
                <a:spcPct val="150000"/>
              </a:lnSpc>
              <a:spcBef>
                <a:spcPts val="700"/>
              </a:spcBef>
              <a:spcAft>
                <a:spcPts val="0"/>
              </a:spcAft>
              <a:buNone/>
            </a:pPr>
            <a:r>
              <a:rPr lang="ja"/>
              <a:t>8ドット×8</a:t>
            </a:r>
            <a:r>
              <a:rPr lang="ja">
                <a:solidFill>
                  <a:schemeClr val="dk2"/>
                </a:solidFill>
              </a:rPr>
              <a:t>ドット</a:t>
            </a:r>
            <a:r>
              <a:rPr lang="ja"/>
              <a:t>×2色（白黒）＝128通り（</a:t>
            </a:r>
            <a:r>
              <a:rPr lang="ja">
                <a:solidFill>
                  <a:schemeClr val="dk2"/>
                </a:solidFill>
              </a:rPr>
              <a:t>ビット）</a:t>
            </a:r>
            <a:endParaRPr/>
          </a:p>
          <a:p>
            <a:pPr marL="0" lvl="0" indent="0" algn="l" rtl="0">
              <a:lnSpc>
                <a:spcPct val="150000"/>
              </a:lnSpc>
              <a:spcBef>
                <a:spcPts val="700"/>
              </a:spcBef>
              <a:spcAft>
                <a:spcPts val="0"/>
              </a:spcAft>
              <a:buNone/>
            </a:pPr>
            <a:r>
              <a:rPr lang="ja"/>
              <a:t>16</a:t>
            </a:r>
            <a:r>
              <a:rPr lang="ja">
                <a:solidFill>
                  <a:schemeClr val="dk2"/>
                </a:solidFill>
              </a:rPr>
              <a:t>ドット</a:t>
            </a:r>
            <a:r>
              <a:rPr lang="ja"/>
              <a:t>×16</a:t>
            </a:r>
            <a:r>
              <a:rPr lang="ja">
                <a:solidFill>
                  <a:schemeClr val="dk2"/>
                </a:solidFill>
              </a:rPr>
              <a:t>ドット</a:t>
            </a:r>
            <a:r>
              <a:rPr lang="ja"/>
              <a:t>×16色＝4,096通り</a:t>
            </a:r>
            <a:r>
              <a:rPr lang="ja">
                <a:solidFill>
                  <a:schemeClr val="dk2"/>
                </a:solidFill>
              </a:rPr>
              <a:t>（ビット）</a:t>
            </a:r>
            <a:endParaRPr/>
          </a:p>
          <a:p>
            <a:pPr marL="0" lvl="0" indent="0" algn="l" rtl="0">
              <a:lnSpc>
                <a:spcPct val="150000"/>
              </a:lnSpc>
              <a:spcBef>
                <a:spcPts val="700"/>
              </a:spcBef>
              <a:spcAft>
                <a:spcPts val="0"/>
              </a:spcAft>
              <a:buNone/>
            </a:pPr>
            <a:r>
              <a:rPr lang="ja"/>
              <a:t>256</a:t>
            </a:r>
            <a:r>
              <a:rPr lang="ja">
                <a:solidFill>
                  <a:schemeClr val="dk2"/>
                </a:solidFill>
              </a:rPr>
              <a:t>ドット</a:t>
            </a:r>
            <a:r>
              <a:rPr lang="ja"/>
              <a:t>×256</a:t>
            </a:r>
            <a:r>
              <a:rPr lang="ja">
                <a:solidFill>
                  <a:schemeClr val="dk2"/>
                </a:solidFill>
              </a:rPr>
              <a:t>ドット</a:t>
            </a:r>
            <a:r>
              <a:rPr lang="ja"/>
              <a:t>×256色＝16,777,216通り</a:t>
            </a:r>
            <a:r>
              <a:rPr lang="ja">
                <a:solidFill>
                  <a:schemeClr val="dk2"/>
                </a:solidFill>
              </a:rPr>
              <a:t>（ビット）</a:t>
            </a:r>
            <a:endParaRPr/>
          </a:p>
          <a:p>
            <a:pPr marL="0" lvl="0" indent="0" algn="l" rtl="0">
              <a:lnSpc>
                <a:spcPct val="115000"/>
              </a:lnSpc>
              <a:spcBef>
                <a:spcPts val="700"/>
              </a:spcBef>
              <a:spcAft>
                <a:spcPts val="0"/>
              </a:spcAft>
              <a:buNone/>
            </a:pPr>
            <a:endParaRPr/>
          </a:p>
          <a:p>
            <a:pPr marL="0" lvl="0" indent="0" algn="l" rtl="0">
              <a:lnSpc>
                <a:spcPct val="115000"/>
              </a:lnSpc>
              <a:spcBef>
                <a:spcPts val="700"/>
              </a:spcBef>
              <a:spcAft>
                <a:spcPts val="0"/>
              </a:spcAft>
              <a:buNone/>
            </a:pPr>
            <a:endParaRPr/>
          </a:p>
          <a:p>
            <a:pPr marL="0" lvl="0" indent="0" algn="l" rtl="0">
              <a:lnSpc>
                <a:spcPct val="115000"/>
              </a:lnSpc>
              <a:spcBef>
                <a:spcPts val="700"/>
              </a:spcBef>
              <a:spcAft>
                <a:spcPts val="0"/>
              </a:spcAft>
              <a:buNone/>
            </a:pPr>
            <a:r>
              <a:rPr lang="ja"/>
              <a:t>ちなみにiPadの液晶画面は...</a:t>
            </a:r>
            <a:endParaRPr/>
          </a:p>
          <a:p>
            <a:pPr marL="0" lvl="0" indent="0" algn="l" rtl="0">
              <a:lnSpc>
                <a:spcPct val="115000"/>
              </a:lnSpc>
              <a:spcBef>
                <a:spcPts val="700"/>
              </a:spcBef>
              <a:spcAft>
                <a:spcPts val="0"/>
              </a:spcAft>
              <a:buNone/>
            </a:pPr>
            <a:r>
              <a:rPr lang="ja"/>
              <a:t>1,668ドット x 2,224ドット×16,777,216色 = ???????</a:t>
            </a:r>
            <a:endParaRPr/>
          </a:p>
          <a:p>
            <a:pPr marL="0" lvl="0" indent="0" algn="l" rtl="0">
              <a:spcBef>
                <a:spcPts val="700"/>
              </a:spcBef>
              <a:spcAft>
                <a:spcPts val="0"/>
              </a:spcAft>
              <a:buNone/>
            </a:pPr>
            <a:endParaRPr/>
          </a:p>
          <a:p>
            <a:pPr marL="0" lvl="0" indent="0" algn="l" rtl="0">
              <a:spcBef>
                <a:spcPts val="700"/>
              </a:spcBef>
              <a:spcAft>
                <a:spcPts val="0"/>
              </a:spcAft>
              <a:buNone/>
            </a:pPr>
            <a:endParaRPr/>
          </a:p>
        </p:txBody>
      </p:sp>
      <p:sp>
        <p:nvSpPr>
          <p:cNvPr id="561" name="Google Shape;561;p69"/>
          <p:cNvSpPr/>
          <p:nvPr/>
        </p:nvSpPr>
        <p:spPr>
          <a:xfrm>
            <a:off x="2526625" y="3164300"/>
            <a:ext cx="140400" cy="1605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9"/>
          <p:cNvSpPr/>
          <p:nvPr/>
        </p:nvSpPr>
        <p:spPr>
          <a:xfrm>
            <a:off x="2526625" y="3469100"/>
            <a:ext cx="140400" cy="1605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3" name="Google Shape;563;p69"/>
          <p:cNvPicPr preferRelativeResize="0"/>
          <p:nvPr/>
        </p:nvPicPr>
        <p:blipFill>
          <a:blip r:embed="rId3">
            <a:alphaModFix/>
          </a:blip>
          <a:stretch>
            <a:fillRect/>
          </a:stretch>
        </p:blipFill>
        <p:spPr>
          <a:xfrm>
            <a:off x="6870850" y="3217849"/>
            <a:ext cx="1692135" cy="1565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000"/>
              <a:t>今、話題のChatGPTに聞いてみると...</a:t>
            </a:r>
            <a:endParaRPr sz="2000"/>
          </a:p>
        </p:txBody>
      </p:sp>
      <p:sp>
        <p:nvSpPr>
          <p:cNvPr id="79" name="Google Shape;79;p16"/>
          <p:cNvSpPr txBox="1">
            <a:spLocks noGrp="1"/>
          </p:cNvSpPr>
          <p:nvPr>
            <p:ph type="body" idx="1"/>
          </p:nvPr>
        </p:nvSpPr>
        <p:spPr>
          <a:xfrm>
            <a:off x="539850" y="1285538"/>
            <a:ext cx="8064300" cy="6465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Q）情報って何ですか？</a:t>
            </a:r>
            <a:endParaRPr/>
          </a:p>
        </p:txBody>
      </p:sp>
      <p:sp>
        <p:nvSpPr>
          <p:cNvPr id="80" name="Google Shape;80;p16"/>
          <p:cNvSpPr/>
          <p:nvPr/>
        </p:nvSpPr>
        <p:spPr>
          <a:xfrm>
            <a:off x="539850" y="2026475"/>
            <a:ext cx="8229600" cy="2644200"/>
          </a:xfrm>
          <a:prstGeom prst="roundRect">
            <a:avLst>
              <a:gd name="adj" fmla="val 4035"/>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700"/>
              </a:spcBef>
              <a:spcAft>
                <a:spcPts val="0"/>
              </a:spcAft>
              <a:buClr>
                <a:schemeClr val="dk1"/>
              </a:buClr>
              <a:buSzPts val="1100"/>
              <a:buFont typeface="Arial"/>
              <a:buNone/>
            </a:pPr>
            <a:r>
              <a:rPr lang="ja" sz="1800">
                <a:solidFill>
                  <a:schemeClr val="dk2"/>
                </a:solidFill>
                <a:latin typeface="HiraKakuPro-W3"/>
                <a:ea typeface="HiraKakuPro-W3"/>
                <a:cs typeface="HiraKakuPro-W3"/>
                <a:sym typeface="HiraKakuPro-W3"/>
              </a:rPr>
              <a:t>   </a:t>
            </a:r>
            <a:r>
              <a:rPr lang="ja" sz="1800">
                <a:solidFill>
                  <a:schemeClr val="lt1"/>
                </a:solidFill>
                <a:latin typeface="HiraKakuPro-W3"/>
                <a:ea typeface="HiraKakuPro-W3"/>
                <a:cs typeface="HiraKakuPro-W3"/>
                <a:sym typeface="HiraKakuPro-W3"/>
              </a:rPr>
              <a:t>情報とは、様々なデータや知識、メッセージなどを含むもので、それを収集・処理・伝達することができるものを指します。例えば、インターネットやテレビ、新聞や本などから得られる情報があります。情報を正しく扱うことは、現代社会において非常に重要なスキルの一つです。情報を扱う際には、正確性や信頼性を確認することが必要です。また、情報を扱う際には、情報セキュリティにも気を配る必要があります。情報を扱うことができる能力は、情報活用能力と呼ばれ、学校でも教育されています。</a:t>
            </a:r>
            <a:endParaRPr>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デジタルの単位『ビット』と『バイト』</a:t>
            </a:r>
            <a:endParaRPr/>
          </a:p>
        </p:txBody>
      </p:sp>
      <p:sp>
        <p:nvSpPr>
          <p:cNvPr id="569" name="Google Shape;569;p70"/>
          <p:cNvSpPr txBox="1">
            <a:spLocks noGrp="1"/>
          </p:cNvSpPr>
          <p:nvPr>
            <p:ph type="body" idx="1"/>
          </p:nvPr>
        </p:nvSpPr>
        <p:spPr>
          <a:xfrm>
            <a:off x="463650" y="1381125"/>
            <a:ext cx="8560800" cy="28956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デジタル化された情報の量は</a:t>
            </a:r>
            <a:r>
              <a:rPr lang="ja">
                <a:highlight>
                  <a:srgbClr val="FFFF00"/>
                </a:highlight>
              </a:rPr>
              <a:t>ビット（bit）</a:t>
            </a:r>
            <a:r>
              <a:rPr lang="ja"/>
              <a:t>という単位で表される</a:t>
            </a:r>
            <a:br>
              <a:rPr lang="ja" sz="1500" b="0">
                <a:solidFill>
                  <a:srgbClr val="CCCCCC"/>
                </a:solidFill>
              </a:rPr>
            </a:br>
            <a:endParaRPr sz="1500" b="0">
              <a:solidFill>
                <a:srgbClr val="CCCCCC"/>
              </a:solidFill>
            </a:endParaRPr>
          </a:p>
          <a:p>
            <a:pPr marL="457200" lvl="0" indent="-342900" algn="l" rtl="0">
              <a:spcBef>
                <a:spcPts val="0"/>
              </a:spcBef>
              <a:spcAft>
                <a:spcPts val="0"/>
              </a:spcAft>
              <a:buSzPts val="1800"/>
              <a:buChar char="●"/>
            </a:pPr>
            <a:r>
              <a:rPr lang="ja"/>
              <a:t>1ビットは0と1の2通り、2ビットは(0,0)(0,1)(1,0)(1,1)の4通り...</a:t>
            </a:r>
            <a:endParaRPr/>
          </a:p>
          <a:p>
            <a:pPr marL="457200" lvl="0" indent="0" algn="l" rtl="0">
              <a:spcBef>
                <a:spcPts val="700"/>
              </a:spcBef>
              <a:spcAft>
                <a:spcPts val="0"/>
              </a:spcAft>
              <a:buNone/>
            </a:pPr>
            <a:r>
              <a:rPr lang="ja"/>
              <a:t>じゃあ、4ビットは、何通り？8ビットは何通り？</a:t>
            </a:r>
            <a:endParaRPr/>
          </a:p>
          <a:p>
            <a:pPr marL="457200" lvl="0" indent="-342900" algn="l" rtl="0">
              <a:spcBef>
                <a:spcPts val="2000"/>
              </a:spcBef>
              <a:spcAft>
                <a:spcPts val="0"/>
              </a:spcAft>
              <a:buSzPts val="1800"/>
              <a:buChar char="●"/>
            </a:pPr>
            <a:r>
              <a:rPr lang="ja">
                <a:highlight>
                  <a:srgbClr val="FFFF00"/>
                </a:highlight>
              </a:rPr>
              <a:t>8ビット＝1バイト</a:t>
            </a:r>
            <a:r>
              <a:rPr lang="ja"/>
              <a:t>（byteまたはB）</a:t>
            </a:r>
            <a:endParaRPr/>
          </a:p>
          <a:p>
            <a:pPr marL="0" lvl="0" indent="0" algn="l" rtl="0">
              <a:spcBef>
                <a:spcPts val="2000"/>
              </a:spcBef>
              <a:spcAft>
                <a:spcPts val="0"/>
              </a:spcAft>
              <a:buNone/>
            </a:pPr>
            <a:endParaRPr>
              <a:solidFill>
                <a:srgbClr val="CCCCCC"/>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7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画素や色を増やしていくと...</a:t>
            </a:r>
            <a:endParaRPr/>
          </a:p>
        </p:txBody>
      </p:sp>
      <p:sp>
        <p:nvSpPr>
          <p:cNvPr id="575" name="Google Shape;575;p71"/>
          <p:cNvSpPr txBox="1">
            <a:spLocks noGrp="1"/>
          </p:cNvSpPr>
          <p:nvPr>
            <p:ph type="body" idx="1"/>
          </p:nvPr>
        </p:nvSpPr>
        <p:spPr>
          <a:xfrm>
            <a:off x="1708350" y="2396950"/>
            <a:ext cx="5717700" cy="741900"/>
          </a:xfrm>
          <a:prstGeom prst="rect">
            <a:avLst/>
          </a:prstGeom>
        </p:spPr>
        <p:txBody>
          <a:bodyPr spcFirstLastPara="1" wrap="square" lIns="102500" tIns="102500" rIns="102500" bIns="102500" anchor="t" anchorCtr="0">
            <a:noAutofit/>
          </a:bodyPr>
          <a:lstStyle/>
          <a:p>
            <a:pPr marL="0" lvl="0" indent="0" algn="ctr" rtl="0">
              <a:lnSpc>
                <a:spcPct val="150000"/>
              </a:lnSpc>
              <a:spcBef>
                <a:spcPts val="700"/>
              </a:spcBef>
              <a:spcAft>
                <a:spcPts val="0"/>
              </a:spcAft>
              <a:buNone/>
            </a:pPr>
            <a:r>
              <a:rPr lang="ja" sz="4000"/>
              <a:t>データ量が増える！</a:t>
            </a:r>
            <a:endParaRPr sz="4000"/>
          </a:p>
        </p:txBody>
      </p:sp>
      <p:sp>
        <p:nvSpPr>
          <p:cNvPr id="576" name="Google Shape;576;p71"/>
          <p:cNvSpPr txBox="1"/>
          <p:nvPr/>
        </p:nvSpPr>
        <p:spPr>
          <a:xfrm>
            <a:off x="860975" y="2066025"/>
            <a:ext cx="2837400" cy="3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rgbClr val="434343"/>
                </a:solidFill>
                <a:latin typeface="HiraKakuPro-W3"/>
                <a:ea typeface="HiraKakuPro-W3"/>
                <a:cs typeface="HiraKakuPro-W3"/>
                <a:sym typeface="HiraKakuPro-W3"/>
              </a:rPr>
              <a:t>1枚のイラストや写真に必要な</a:t>
            </a:r>
            <a:endParaRPr>
              <a:solidFill>
                <a:srgbClr val="434343"/>
              </a:solidFill>
              <a:latin typeface="HiraKakuPro-W3"/>
              <a:ea typeface="HiraKakuPro-W3"/>
              <a:cs typeface="HiraKakuPro-W3"/>
              <a:sym typeface="HiraKakuPro-W3"/>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2"/>
          <p:cNvSpPr txBox="1">
            <a:spLocks noGrp="1"/>
          </p:cNvSpPr>
          <p:nvPr>
            <p:ph type="ctrTitle"/>
          </p:nvPr>
        </p:nvSpPr>
        <p:spPr>
          <a:xfrm>
            <a:off x="843000" y="1852700"/>
            <a:ext cx="74580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どうして動画の方がデータ量が大きいのだろう？</a:t>
            </a:r>
            <a:endParaRPr sz="2400"/>
          </a:p>
        </p:txBody>
      </p:sp>
      <p:pic>
        <p:nvPicPr>
          <p:cNvPr id="582" name="Google Shape;582;p72"/>
          <p:cNvPicPr preferRelativeResize="0"/>
          <p:nvPr/>
        </p:nvPicPr>
        <p:blipFill>
          <a:blip r:embed="rId3">
            <a:alphaModFix/>
          </a:blip>
          <a:stretch>
            <a:fillRect/>
          </a:stretch>
        </p:blipFill>
        <p:spPr>
          <a:xfrm>
            <a:off x="6574325" y="2888650"/>
            <a:ext cx="2046825" cy="20468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動画の方が写真よりデータ量が大きくなる理由を考えよう</a:t>
            </a:r>
            <a:endParaRPr/>
          </a:p>
        </p:txBody>
      </p:sp>
      <p:sp>
        <p:nvSpPr>
          <p:cNvPr id="588" name="Google Shape;588;p73"/>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55600" algn="l" rtl="0">
              <a:spcBef>
                <a:spcPts val="700"/>
              </a:spcBef>
              <a:spcAft>
                <a:spcPts val="0"/>
              </a:spcAft>
              <a:buSzPts val="2000"/>
              <a:buChar char="●"/>
            </a:pPr>
            <a:r>
              <a:rPr lang="ja" sz="2000"/>
              <a:t>パラパラマンガを作りながら考えてみよう</a:t>
            </a:r>
            <a:endParaRPr sz="2000"/>
          </a:p>
        </p:txBody>
      </p:sp>
      <p:pic>
        <p:nvPicPr>
          <p:cNvPr id="589" name="Google Shape;589;p73"/>
          <p:cNvPicPr preferRelativeResize="0"/>
          <p:nvPr/>
        </p:nvPicPr>
        <p:blipFill>
          <a:blip r:embed="rId3">
            <a:alphaModFix/>
          </a:blip>
          <a:stretch>
            <a:fillRect/>
          </a:stretch>
        </p:blipFill>
        <p:spPr>
          <a:xfrm>
            <a:off x="1042750" y="2708072"/>
            <a:ext cx="3208424" cy="1594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4"/>
          <p:cNvSpPr txBox="1">
            <a:spLocks noGrp="1"/>
          </p:cNvSpPr>
          <p:nvPr>
            <p:ph type="title"/>
          </p:nvPr>
        </p:nvSpPr>
        <p:spPr>
          <a:xfrm>
            <a:off x="311700" y="1930275"/>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静止画がたくさん集まって動画ができているから！</a:t>
            </a:r>
            <a:endParaRPr sz="2400"/>
          </a:p>
        </p:txBody>
      </p:sp>
      <p:pic>
        <p:nvPicPr>
          <p:cNvPr id="595" name="Google Shape;595;p74"/>
          <p:cNvPicPr preferRelativeResize="0"/>
          <p:nvPr/>
        </p:nvPicPr>
        <p:blipFill>
          <a:blip r:embed="rId3">
            <a:alphaModFix/>
          </a:blip>
          <a:stretch>
            <a:fillRect/>
          </a:stretch>
        </p:blipFill>
        <p:spPr>
          <a:xfrm>
            <a:off x="6288500" y="2962600"/>
            <a:ext cx="2240244" cy="2066625"/>
          </a:xfrm>
          <a:prstGeom prst="rect">
            <a:avLst/>
          </a:prstGeom>
          <a:noFill/>
          <a:ln>
            <a:noFill/>
          </a:ln>
        </p:spPr>
      </p:pic>
      <p:sp>
        <p:nvSpPr>
          <p:cNvPr id="596" name="Google Shape;596;p74"/>
          <p:cNvSpPr txBox="1"/>
          <p:nvPr/>
        </p:nvSpPr>
        <p:spPr>
          <a:xfrm>
            <a:off x="609600" y="1694450"/>
            <a:ext cx="1363500"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理由は....</a:t>
            </a:r>
            <a:endParaRPr>
              <a:latin typeface="HiraKakuPro-W3"/>
              <a:ea typeface="HiraKakuPro-W3"/>
              <a:cs typeface="HiraKakuPro-W3"/>
              <a:sym typeface="HiraKakuPro-W3"/>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フレームレート(fps)とは...</a:t>
            </a:r>
            <a:endParaRPr/>
          </a:p>
        </p:txBody>
      </p:sp>
      <p:sp>
        <p:nvSpPr>
          <p:cNvPr id="602" name="Google Shape;602;p75"/>
          <p:cNvSpPr txBox="1">
            <a:spLocks noGrp="1"/>
          </p:cNvSpPr>
          <p:nvPr>
            <p:ph type="body" idx="1"/>
          </p:nvPr>
        </p:nvSpPr>
        <p:spPr>
          <a:xfrm>
            <a:off x="3620800" y="1381125"/>
            <a:ext cx="55584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時計マークを押すと調節できる</a:t>
            </a:r>
            <a:endParaRPr sz="2000"/>
          </a:p>
          <a:p>
            <a:pPr marL="457200" lvl="0" indent="-355600" algn="l" rtl="0">
              <a:lnSpc>
                <a:spcPct val="150000"/>
              </a:lnSpc>
              <a:spcBef>
                <a:spcPts val="0"/>
              </a:spcBef>
              <a:spcAft>
                <a:spcPts val="0"/>
              </a:spcAft>
              <a:buSzPts val="2000"/>
              <a:buChar char="●"/>
            </a:pPr>
            <a:r>
              <a:rPr lang="ja" sz="2000"/>
              <a:t>fpsとは？</a:t>
            </a:r>
            <a:endParaRPr sz="2000"/>
          </a:p>
          <a:p>
            <a:pPr marL="914400" lvl="1" indent="-355600" algn="l" rtl="0">
              <a:lnSpc>
                <a:spcPct val="150000"/>
              </a:lnSpc>
              <a:spcBef>
                <a:spcPts val="0"/>
              </a:spcBef>
              <a:spcAft>
                <a:spcPts val="0"/>
              </a:spcAft>
              <a:buSzPts val="2000"/>
              <a:buChar char="○"/>
            </a:pPr>
            <a:r>
              <a:rPr lang="ja" sz="2000"/>
              <a:t>フレームレートのこと</a:t>
            </a:r>
            <a:endParaRPr sz="2000"/>
          </a:p>
          <a:p>
            <a:pPr marL="914400" lvl="1" indent="-355600" algn="l" rtl="0">
              <a:lnSpc>
                <a:spcPct val="150000"/>
              </a:lnSpc>
              <a:spcBef>
                <a:spcPts val="0"/>
              </a:spcBef>
              <a:spcAft>
                <a:spcPts val="0"/>
              </a:spcAft>
              <a:buSzPts val="2000"/>
              <a:buChar char="○"/>
            </a:pPr>
            <a:r>
              <a:rPr lang="ja" sz="2000"/>
              <a:t>1秒間に表示される画像の枚数</a:t>
            </a:r>
            <a:endParaRPr sz="2000"/>
          </a:p>
          <a:p>
            <a:pPr marL="914400" lvl="1" indent="-355600" algn="l" rtl="0">
              <a:lnSpc>
                <a:spcPct val="150000"/>
              </a:lnSpc>
              <a:spcBef>
                <a:spcPts val="0"/>
              </a:spcBef>
              <a:spcAft>
                <a:spcPts val="0"/>
              </a:spcAft>
              <a:buSzPts val="2000"/>
              <a:buChar char="○"/>
            </a:pPr>
            <a:r>
              <a:rPr lang="ja" sz="2000"/>
              <a:t>これが多いほど滑らかに見える</a:t>
            </a:r>
            <a:endParaRPr sz="2000"/>
          </a:p>
          <a:p>
            <a:pPr marL="914400" lvl="1" indent="-355600" algn="l" rtl="0">
              <a:lnSpc>
                <a:spcPct val="150000"/>
              </a:lnSpc>
              <a:spcBef>
                <a:spcPts val="0"/>
              </a:spcBef>
              <a:spcAft>
                <a:spcPts val="0"/>
              </a:spcAft>
              <a:buSzPts val="2000"/>
              <a:buChar char="○"/>
            </a:pPr>
            <a:r>
              <a:rPr lang="ja" sz="2000" u="sng">
                <a:solidFill>
                  <a:schemeClr val="hlink"/>
                </a:solidFill>
                <a:hlinkClick r:id="rId3"/>
              </a:rPr>
              <a:t>フレームレートの違いについての動画</a:t>
            </a:r>
            <a:endParaRPr sz="2000"/>
          </a:p>
        </p:txBody>
      </p:sp>
      <p:pic>
        <p:nvPicPr>
          <p:cNvPr id="603" name="Google Shape;603;p75"/>
          <p:cNvPicPr preferRelativeResize="0"/>
          <p:nvPr/>
        </p:nvPicPr>
        <p:blipFill>
          <a:blip r:embed="rId4">
            <a:alphaModFix/>
          </a:blip>
          <a:stretch>
            <a:fillRect/>
          </a:stretch>
        </p:blipFill>
        <p:spPr>
          <a:xfrm>
            <a:off x="599370" y="1457325"/>
            <a:ext cx="2417326" cy="3223127"/>
          </a:xfrm>
          <a:prstGeom prst="rect">
            <a:avLst/>
          </a:prstGeom>
          <a:noFill/>
          <a:ln>
            <a:noFill/>
          </a:ln>
        </p:spPr>
      </p:pic>
      <p:sp>
        <p:nvSpPr>
          <p:cNvPr id="604" name="Google Shape;604;p75"/>
          <p:cNvSpPr/>
          <p:nvPr/>
        </p:nvSpPr>
        <p:spPr>
          <a:xfrm>
            <a:off x="2009225" y="3417125"/>
            <a:ext cx="1881900" cy="935700"/>
          </a:xfrm>
          <a:prstGeom prst="wedgeRoundRectCallout">
            <a:avLst>
              <a:gd name="adj1" fmla="val -65295"/>
              <a:gd name="adj2" fmla="val 72765"/>
              <a:gd name="adj3" fmla="val 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🕖マークを押す</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（参考）主な映像のフレームレート</a:t>
            </a:r>
            <a:endParaRPr/>
          </a:p>
        </p:txBody>
      </p:sp>
      <p:pic>
        <p:nvPicPr>
          <p:cNvPr id="610" name="Google Shape;610;p76"/>
          <p:cNvPicPr preferRelativeResize="0"/>
          <p:nvPr/>
        </p:nvPicPr>
        <p:blipFill>
          <a:blip r:embed="rId3">
            <a:alphaModFix/>
          </a:blip>
          <a:stretch>
            <a:fillRect/>
          </a:stretch>
        </p:blipFill>
        <p:spPr>
          <a:xfrm>
            <a:off x="1051850" y="1358752"/>
            <a:ext cx="6919125" cy="3262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7"/>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タイムラプス撮影って何だろう？</a:t>
            </a:r>
            <a:endParaRPr sz="2400"/>
          </a:p>
        </p:txBody>
      </p:sp>
      <p:pic>
        <p:nvPicPr>
          <p:cNvPr id="616" name="Google Shape;616;p77"/>
          <p:cNvPicPr preferRelativeResize="0"/>
          <p:nvPr/>
        </p:nvPicPr>
        <p:blipFill>
          <a:blip r:embed="rId3">
            <a:alphaModFix/>
          </a:blip>
          <a:stretch>
            <a:fillRect/>
          </a:stretch>
        </p:blipFill>
        <p:spPr>
          <a:xfrm>
            <a:off x="6952000" y="3317425"/>
            <a:ext cx="1250575" cy="1459375"/>
          </a:xfrm>
          <a:prstGeom prst="rect">
            <a:avLst/>
          </a:prstGeom>
          <a:noFill/>
          <a:ln>
            <a:noFill/>
          </a:ln>
        </p:spPr>
      </p:pic>
      <p:sp>
        <p:nvSpPr>
          <p:cNvPr id="617" name="Google Shape;617;p77"/>
          <p:cNvSpPr txBox="1"/>
          <p:nvPr/>
        </p:nvSpPr>
        <p:spPr>
          <a:xfrm>
            <a:off x="3126625" y="2740625"/>
            <a:ext cx="3030000" cy="48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CCCCCC"/>
                </a:solidFill>
                <a:latin typeface="HiraKakuPro-W3"/>
                <a:ea typeface="HiraKakuPro-W3"/>
                <a:cs typeface="HiraKakuPro-W3"/>
                <a:sym typeface="HiraKakuPro-W3"/>
              </a:rPr>
              <a:t>興味のある人は調べてみよう...</a:t>
            </a:r>
            <a:endParaRPr>
              <a:solidFill>
                <a:srgbClr val="CCCCCC"/>
              </a:solidFill>
              <a:latin typeface="HiraKakuPro-W3"/>
              <a:ea typeface="HiraKakuPro-W3"/>
              <a:cs typeface="HiraKakuPro-W3"/>
              <a:sym typeface="HiraKakuPro-W3"/>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この時間に学んだこと</a:t>
            </a:r>
            <a:endParaRPr/>
          </a:p>
        </p:txBody>
      </p:sp>
      <p:sp>
        <p:nvSpPr>
          <p:cNvPr id="623" name="Google Shape;623;p78"/>
          <p:cNvSpPr txBox="1">
            <a:spLocks noGrp="1"/>
          </p:cNvSpPr>
          <p:nvPr>
            <p:ph type="body" idx="1"/>
          </p:nvPr>
        </p:nvSpPr>
        <p:spPr>
          <a:xfrm>
            <a:off x="416025" y="1403175"/>
            <a:ext cx="8064300" cy="3048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solidFill>
                  <a:schemeClr val="dk2"/>
                </a:solidFill>
              </a:rPr>
              <a:t>情報とは</a:t>
            </a:r>
            <a:endParaRPr sz="2000">
              <a:solidFill>
                <a:schemeClr val="dk2"/>
              </a:solidFill>
            </a:endParaRPr>
          </a:p>
          <a:p>
            <a:pPr marL="457200" lvl="0" indent="-355600" algn="l" rtl="0">
              <a:lnSpc>
                <a:spcPct val="150000"/>
              </a:lnSpc>
              <a:spcBef>
                <a:spcPts val="0"/>
              </a:spcBef>
              <a:spcAft>
                <a:spcPts val="0"/>
              </a:spcAft>
              <a:buSzPts val="2000"/>
              <a:buChar char="●"/>
            </a:pPr>
            <a:r>
              <a:rPr lang="ja" sz="2000">
                <a:solidFill>
                  <a:schemeClr val="dk2"/>
                </a:solidFill>
              </a:rPr>
              <a:t>情報の特徴</a:t>
            </a:r>
            <a:endParaRPr sz="2000">
              <a:solidFill>
                <a:schemeClr val="dk2"/>
              </a:solidFill>
            </a:endParaRPr>
          </a:p>
          <a:p>
            <a:pPr marL="457200" lvl="0" indent="-355600" algn="l" rtl="0">
              <a:lnSpc>
                <a:spcPct val="150000"/>
              </a:lnSpc>
              <a:spcBef>
                <a:spcPts val="0"/>
              </a:spcBef>
              <a:spcAft>
                <a:spcPts val="0"/>
              </a:spcAft>
              <a:buSzPts val="2000"/>
              <a:buChar char="●"/>
            </a:pPr>
            <a:r>
              <a:rPr lang="ja" sz="2000">
                <a:solidFill>
                  <a:schemeClr val="dk2"/>
                </a:solidFill>
              </a:rPr>
              <a:t>メディアとは</a:t>
            </a:r>
            <a:endParaRPr sz="2000">
              <a:solidFill>
                <a:schemeClr val="dk2"/>
              </a:solidFill>
            </a:endParaRPr>
          </a:p>
          <a:p>
            <a:pPr marL="457200" lvl="0" indent="-355600" algn="l" rtl="0">
              <a:lnSpc>
                <a:spcPct val="150000"/>
              </a:lnSpc>
              <a:spcBef>
                <a:spcPts val="0"/>
              </a:spcBef>
              <a:spcAft>
                <a:spcPts val="0"/>
              </a:spcAft>
              <a:buSzPts val="2000"/>
              <a:buChar char="●"/>
            </a:pPr>
            <a:r>
              <a:rPr lang="ja" sz="2000">
                <a:solidFill>
                  <a:schemeClr val="dk2"/>
                </a:solidFill>
              </a:rPr>
              <a:t>アナログとデジタルの違い</a:t>
            </a:r>
            <a:endParaRPr sz="2000">
              <a:solidFill>
                <a:schemeClr val="dk2"/>
              </a:solidFill>
            </a:endParaRPr>
          </a:p>
          <a:p>
            <a:pPr marL="457200" lvl="0" indent="-355600" algn="l" rtl="0">
              <a:lnSpc>
                <a:spcPct val="150000"/>
              </a:lnSpc>
              <a:spcBef>
                <a:spcPts val="0"/>
              </a:spcBef>
              <a:spcAft>
                <a:spcPts val="0"/>
              </a:spcAft>
              <a:buSzPts val="2000"/>
              <a:buChar char="●"/>
            </a:pPr>
            <a:r>
              <a:rPr lang="ja" sz="2000">
                <a:solidFill>
                  <a:schemeClr val="dk2"/>
                </a:solidFill>
              </a:rPr>
              <a:t>画素とデータ量</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000" dirty="0"/>
              <a:t>今、話題のChatGPTに聞いてみると...</a:t>
            </a:r>
            <a:endParaRPr sz="2000" dirty="0"/>
          </a:p>
        </p:txBody>
      </p:sp>
      <p:sp>
        <p:nvSpPr>
          <p:cNvPr id="86" name="Google Shape;86;p17"/>
          <p:cNvSpPr txBox="1">
            <a:spLocks noGrp="1"/>
          </p:cNvSpPr>
          <p:nvPr>
            <p:ph type="body" idx="1"/>
          </p:nvPr>
        </p:nvSpPr>
        <p:spPr>
          <a:xfrm>
            <a:off x="539850" y="1285538"/>
            <a:ext cx="8064300" cy="6465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Q）情報って何ですか？</a:t>
            </a:r>
            <a:endParaRPr/>
          </a:p>
        </p:txBody>
      </p:sp>
      <p:sp>
        <p:nvSpPr>
          <p:cNvPr id="87" name="Google Shape;87;p17"/>
          <p:cNvSpPr/>
          <p:nvPr/>
        </p:nvSpPr>
        <p:spPr>
          <a:xfrm>
            <a:off x="539850" y="2026475"/>
            <a:ext cx="8229600" cy="2644200"/>
          </a:xfrm>
          <a:prstGeom prst="roundRect">
            <a:avLst>
              <a:gd name="adj" fmla="val 4035"/>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700"/>
              </a:spcBef>
              <a:spcAft>
                <a:spcPts val="0"/>
              </a:spcAft>
              <a:buClr>
                <a:schemeClr val="dk1"/>
              </a:buClr>
              <a:buSzPts val="1100"/>
              <a:buFont typeface="Arial"/>
              <a:buNone/>
            </a:pPr>
            <a:r>
              <a:rPr lang="ja" sz="1800">
                <a:solidFill>
                  <a:schemeClr val="dk2"/>
                </a:solidFill>
                <a:latin typeface="HiraKakuPro-W3"/>
                <a:ea typeface="HiraKakuPro-W3"/>
                <a:cs typeface="HiraKakuPro-W3"/>
                <a:sym typeface="HiraKakuPro-W3"/>
              </a:rPr>
              <a:t>   </a:t>
            </a:r>
            <a:r>
              <a:rPr lang="ja" sz="1800">
                <a:solidFill>
                  <a:schemeClr val="lt1"/>
                </a:solidFill>
                <a:latin typeface="HiraKakuPro-W3"/>
                <a:ea typeface="HiraKakuPro-W3"/>
                <a:cs typeface="HiraKakuPro-W3"/>
                <a:sym typeface="HiraKakuPro-W3"/>
              </a:rPr>
              <a:t>情報とは、</a:t>
            </a:r>
            <a:r>
              <a:rPr lang="ja" sz="1800" b="1">
                <a:solidFill>
                  <a:srgbClr val="FFFF00"/>
                </a:solidFill>
                <a:latin typeface="HiraKakuPro-W3"/>
                <a:ea typeface="HiraKakuPro-W3"/>
                <a:cs typeface="HiraKakuPro-W3"/>
                <a:sym typeface="HiraKakuPro-W3"/>
              </a:rPr>
              <a:t>様々なデータや知識、メッセージなどを含むもので、それを収集・処理・伝達することができるもの</a:t>
            </a:r>
            <a:r>
              <a:rPr lang="ja" sz="1800">
                <a:solidFill>
                  <a:schemeClr val="lt1"/>
                </a:solidFill>
                <a:latin typeface="HiraKakuPro-W3"/>
                <a:ea typeface="HiraKakuPro-W3"/>
                <a:cs typeface="HiraKakuPro-W3"/>
                <a:sym typeface="HiraKakuPro-W3"/>
              </a:rPr>
              <a:t>を指します。例えば、インターネットやテレビ、新聞や本などから得られる情報があります。情報を正しく扱うことは、現代社会において非常に重要なスキルの一つです。情報を扱う際には、正確性や信頼性を確認することが必要です。また、情報を扱う際には、情報セキュリティにも気を配る必要があります。情報を扱うことができる能力は、情報活用能力と呼ばれ、学校でも教育されています。</a:t>
            </a:r>
            <a:endParaRPr>
              <a:solidFill>
                <a:schemeClr val="l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0"/>
          <p:cNvSpPr txBox="1">
            <a:spLocks noGrp="1"/>
          </p:cNvSpPr>
          <p:nvPr>
            <p:ph type="ctrTitle"/>
          </p:nvPr>
        </p:nvSpPr>
        <p:spPr>
          <a:xfrm>
            <a:off x="685800" y="1567425"/>
            <a:ext cx="7140300" cy="15324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3600"/>
              <a:t>③プログラミングしてみよう！</a:t>
            </a:r>
            <a:endParaRPr sz="2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今回のめあて</a:t>
            </a:r>
            <a:endParaRPr/>
          </a:p>
        </p:txBody>
      </p:sp>
      <p:sp>
        <p:nvSpPr>
          <p:cNvPr id="638" name="Google Shape;638;p81"/>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81000" algn="l" rtl="0">
              <a:lnSpc>
                <a:spcPct val="150000"/>
              </a:lnSpc>
              <a:spcBef>
                <a:spcPts val="700"/>
              </a:spcBef>
              <a:spcAft>
                <a:spcPts val="0"/>
              </a:spcAft>
              <a:buSzPts val="2400"/>
              <a:buChar char="●"/>
            </a:pPr>
            <a:r>
              <a:rPr lang="ja" sz="2400"/>
              <a:t>Scratchのプログラミングをやってみよう</a:t>
            </a:r>
            <a:endParaRPr sz="2400"/>
          </a:p>
          <a:p>
            <a:pPr marL="457200" lvl="0" indent="-381000" algn="l" rtl="0">
              <a:lnSpc>
                <a:spcPct val="150000"/>
              </a:lnSpc>
              <a:spcBef>
                <a:spcPts val="0"/>
              </a:spcBef>
              <a:spcAft>
                <a:spcPts val="0"/>
              </a:spcAft>
              <a:buSzPts val="2400"/>
              <a:buChar char="●"/>
            </a:pPr>
            <a:r>
              <a:rPr lang="ja" sz="2400"/>
              <a:t>Akadako探究ツールを使ってみよう</a:t>
            </a:r>
            <a:endParaRPr sz="2400"/>
          </a:p>
          <a:p>
            <a:pPr marL="457200" lvl="0" indent="-381000" algn="l" rtl="0">
              <a:lnSpc>
                <a:spcPct val="150000"/>
              </a:lnSpc>
              <a:spcBef>
                <a:spcPts val="0"/>
              </a:spcBef>
              <a:spcAft>
                <a:spcPts val="0"/>
              </a:spcAft>
              <a:buSzPts val="2400"/>
              <a:buChar char="●"/>
            </a:pPr>
            <a:r>
              <a:rPr lang="ja" sz="2400"/>
              <a:t>離れたところにいる人と通信をしてみよう</a:t>
            </a:r>
            <a:endParaRPr sz="2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2"/>
          <p:cNvSpPr txBox="1">
            <a:spLocks noGrp="1"/>
          </p:cNvSpPr>
          <p:nvPr>
            <p:ph type="ctrTitle"/>
          </p:nvPr>
        </p:nvSpPr>
        <p:spPr>
          <a:xfrm>
            <a:off x="1663350" y="2028225"/>
            <a:ext cx="58173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Akadako探究ツールを使ってみよう！</a:t>
            </a:r>
            <a:endParaRPr sz="24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endParaRPr/>
          </a:p>
        </p:txBody>
      </p:sp>
      <p:sp>
        <p:nvSpPr>
          <p:cNvPr id="649" name="Google Shape;649;p83"/>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endParaRPr/>
          </a:p>
        </p:txBody>
      </p:sp>
      <p:pic>
        <p:nvPicPr>
          <p:cNvPr id="650" name="Google Shape;650;p83"/>
          <p:cNvPicPr preferRelativeResize="0"/>
          <p:nvPr/>
        </p:nvPicPr>
        <p:blipFill>
          <a:blip r:embed="rId3">
            <a:alphaModFix/>
          </a:blip>
          <a:stretch>
            <a:fillRect/>
          </a:stretch>
        </p:blipFill>
        <p:spPr>
          <a:xfrm>
            <a:off x="0" y="0"/>
            <a:ext cx="9144003" cy="5143501"/>
          </a:xfrm>
          <a:prstGeom prst="rect">
            <a:avLst/>
          </a:prstGeom>
          <a:noFill/>
          <a:ln>
            <a:noFill/>
          </a:ln>
        </p:spPr>
      </p:pic>
      <p:sp>
        <p:nvSpPr>
          <p:cNvPr id="651" name="Google Shape;651;p83"/>
          <p:cNvSpPr txBox="1"/>
          <p:nvPr/>
        </p:nvSpPr>
        <p:spPr>
          <a:xfrm>
            <a:off x="1234725" y="676925"/>
            <a:ext cx="2336100" cy="694800"/>
          </a:xfrm>
          <a:prstGeom prst="rect">
            <a:avLst/>
          </a:prstGeom>
          <a:solidFill>
            <a:schemeClr val="lt1"/>
          </a:solid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ja" sz="3300" b="1">
                <a:solidFill>
                  <a:srgbClr val="434343"/>
                </a:solidFill>
                <a:latin typeface="HiraMaruProN-W4"/>
                <a:ea typeface="HiraMaruProN-W4"/>
                <a:cs typeface="HiraMaruProN-W4"/>
                <a:sym typeface="HiraMaruProN-W4"/>
              </a:rPr>
              <a:t>iPad</a:t>
            </a:r>
            <a:endParaRPr sz="3300" b="1">
              <a:solidFill>
                <a:srgbClr val="434343"/>
              </a:solidFill>
              <a:latin typeface="HiraMaruProN-W4"/>
              <a:ea typeface="HiraMaruProN-W4"/>
              <a:cs typeface="HiraMaruProN-W4"/>
              <a:sym typeface="HiraMaruProN-W4"/>
            </a:endParaRPr>
          </a:p>
        </p:txBody>
      </p:sp>
      <p:sp>
        <p:nvSpPr>
          <p:cNvPr id="652" name="Google Shape;652;p83"/>
          <p:cNvSpPr/>
          <p:nvPr/>
        </p:nvSpPr>
        <p:spPr>
          <a:xfrm>
            <a:off x="1790975" y="1768725"/>
            <a:ext cx="2336100" cy="2298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3" name="Google Shape;653;p83"/>
          <p:cNvPicPr preferRelativeResize="0"/>
          <p:nvPr/>
        </p:nvPicPr>
        <p:blipFill>
          <a:blip r:embed="rId4">
            <a:alphaModFix/>
          </a:blip>
          <a:stretch>
            <a:fillRect/>
          </a:stretch>
        </p:blipFill>
        <p:spPr>
          <a:xfrm>
            <a:off x="1418275" y="1641200"/>
            <a:ext cx="1969000" cy="1969000"/>
          </a:xfrm>
          <a:prstGeom prst="rect">
            <a:avLst/>
          </a:prstGeom>
          <a:noFill/>
          <a:ln>
            <a:noFill/>
          </a:ln>
        </p:spPr>
      </p:pic>
      <p:sp>
        <p:nvSpPr>
          <p:cNvPr id="654" name="Google Shape;654;p83"/>
          <p:cNvSpPr/>
          <p:nvPr/>
        </p:nvSpPr>
        <p:spPr>
          <a:xfrm>
            <a:off x="2500762" y="3437350"/>
            <a:ext cx="1014450" cy="534175"/>
          </a:xfrm>
          <a:custGeom>
            <a:avLst/>
            <a:gdLst/>
            <a:ahLst/>
            <a:cxnLst/>
            <a:rect l="l" t="t" r="r" b="b"/>
            <a:pathLst>
              <a:path w="40578" h="21367" extrusionOk="0">
                <a:moveTo>
                  <a:pt x="40578" y="0"/>
                </a:moveTo>
                <a:cubicBezTo>
                  <a:pt x="36677" y="1952"/>
                  <a:pt x="31850" y="3662"/>
                  <a:pt x="29899" y="7564"/>
                </a:cubicBezTo>
                <a:cubicBezTo>
                  <a:pt x="27630" y="12102"/>
                  <a:pt x="25477" y="18348"/>
                  <a:pt x="20555" y="19578"/>
                </a:cubicBezTo>
                <a:cubicBezTo>
                  <a:pt x="14649" y="21055"/>
                  <a:pt x="6617" y="22993"/>
                  <a:pt x="2312" y="18688"/>
                </a:cubicBezTo>
                <a:cubicBezTo>
                  <a:pt x="-259" y="16117"/>
                  <a:pt x="87" y="11645"/>
                  <a:pt x="87" y="8009"/>
                </a:cubicBezTo>
              </a:path>
            </a:pathLst>
          </a:custGeom>
          <a:noFill/>
          <a:ln w="38100" cap="flat" cmpd="sng">
            <a:solidFill>
              <a:schemeClr val="dk2"/>
            </a:solidFill>
            <a:prstDash val="solid"/>
            <a:round/>
            <a:headEnd type="none" w="med" len="med"/>
            <a:tailEnd type="none" w="med" len="med"/>
          </a:ln>
        </p:spPr>
        <p:txBody>
          <a:bodyPr/>
          <a:lstStyle/>
          <a:p>
            <a:endParaRPr lang="ja-JP" altLang="en-US"/>
          </a:p>
        </p:txBody>
      </p:sp>
      <p:sp>
        <p:nvSpPr>
          <p:cNvPr id="655" name="Google Shape;655;p83"/>
          <p:cNvSpPr/>
          <p:nvPr/>
        </p:nvSpPr>
        <p:spPr>
          <a:xfrm rot="-5400000">
            <a:off x="3337225" y="3267850"/>
            <a:ext cx="623100" cy="300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endParaRPr/>
          </a:p>
        </p:txBody>
      </p:sp>
      <p:sp>
        <p:nvSpPr>
          <p:cNvPr id="661" name="Google Shape;661;p84"/>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endParaRPr/>
          </a:p>
        </p:txBody>
      </p:sp>
      <p:pic>
        <p:nvPicPr>
          <p:cNvPr id="662" name="Google Shape;662;p8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63" name="Google Shape;663;p84"/>
          <p:cNvSpPr txBox="1"/>
          <p:nvPr/>
        </p:nvSpPr>
        <p:spPr>
          <a:xfrm>
            <a:off x="5650525" y="585675"/>
            <a:ext cx="36585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500">
                <a:latin typeface="HiraKakuPro-W3"/>
                <a:ea typeface="HiraKakuPro-W3"/>
                <a:cs typeface="HiraKakuPro-W3"/>
                <a:sym typeface="HiraKakuPro-W3"/>
              </a:rPr>
              <a:t>Chromeブラウザで「699.jp」と入力</a:t>
            </a:r>
            <a:endParaRPr sz="1500">
              <a:latin typeface="HiraKakuPro-W3"/>
              <a:ea typeface="HiraKakuPro-W3"/>
              <a:cs typeface="HiraKakuPro-W3"/>
              <a:sym typeface="HiraKakuPro-W3"/>
            </a:endParaRPr>
          </a:p>
        </p:txBody>
      </p:sp>
      <p:sp>
        <p:nvSpPr>
          <p:cNvPr id="664" name="Google Shape;664;p84"/>
          <p:cNvSpPr txBox="1"/>
          <p:nvPr/>
        </p:nvSpPr>
        <p:spPr>
          <a:xfrm>
            <a:off x="844775" y="791300"/>
            <a:ext cx="4245300" cy="5133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300" b="1">
                <a:solidFill>
                  <a:srgbClr val="666666"/>
                </a:solidFill>
                <a:latin typeface="HiraKakuPro-W3"/>
                <a:ea typeface="HiraKakuPro-W3"/>
                <a:cs typeface="HiraKakuPro-W3"/>
                <a:sym typeface="HiraKakuPro-W3"/>
              </a:rPr>
              <a:t>ブラウザに699.jpと打ち込み</a:t>
            </a:r>
            <a:endParaRPr sz="2300" b="1">
              <a:solidFill>
                <a:srgbClr val="666666"/>
              </a:solidFill>
              <a:latin typeface="HiraKakuPro-W3"/>
              <a:ea typeface="HiraKakuPro-W3"/>
              <a:cs typeface="HiraKakuPro-W3"/>
              <a:sym typeface="HiraKakuPro-W3"/>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5"/>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手を近づけるとiPadがしゃべる！</a:t>
            </a:r>
            <a:endParaRPr sz="30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コンソールのプログラムも試してみよう</a:t>
            </a:r>
            <a:endParaRPr/>
          </a:p>
        </p:txBody>
      </p:sp>
      <p:pic>
        <p:nvPicPr>
          <p:cNvPr id="675" name="Google Shape;675;p86"/>
          <p:cNvPicPr preferRelativeResize="0"/>
          <p:nvPr/>
        </p:nvPicPr>
        <p:blipFill>
          <a:blip r:embed="rId3">
            <a:alphaModFix/>
          </a:blip>
          <a:stretch>
            <a:fillRect/>
          </a:stretch>
        </p:blipFill>
        <p:spPr>
          <a:xfrm>
            <a:off x="1500463" y="1395400"/>
            <a:ext cx="6143075" cy="3273024"/>
          </a:xfrm>
          <a:prstGeom prst="rect">
            <a:avLst/>
          </a:prstGeom>
          <a:noFill/>
          <a:ln>
            <a:noFill/>
          </a:ln>
        </p:spPr>
      </p:pic>
      <p:sp>
        <p:nvSpPr>
          <p:cNvPr id="676" name="Google Shape;676;p86"/>
          <p:cNvSpPr/>
          <p:nvPr/>
        </p:nvSpPr>
        <p:spPr>
          <a:xfrm>
            <a:off x="3039775" y="1264150"/>
            <a:ext cx="1532100" cy="17661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8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コンソール</a:t>
            </a:r>
            <a:endParaRPr/>
          </a:p>
        </p:txBody>
      </p:sp>
      <p:sp>
        <p:nvSpPr>
          <p:cNvPr id="682" name="Google Shape;682;p87"/>
          <p:cNvSpPr txBox="1">
            <a:spLocks noGrp="1"/>
          </p:cNvSpPr>
          <p:nvPr>
            <p:ph type="body" idx="1"/>
          </p:nvPr>
        </p:nvSpPr>
        <p:spPr>
          <a:xfrm>
            <a:off x="5027700" y="1514225"/>
            <a:ext cx="40101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色々なセンサの値を見ることができる</a:t>
            </a:r>
            <a:endParaRPr/>
          </a:p>
          <a:p>
            <a:pPr marL="457200" lvl="0" indent="-342900" algn="l" rtl="0">
              <a:spcBef>
                <a:spcPts val="1000"/>
              </a:spcBef>
              <a:spcAft>
                <a:spcPts val="0"/>
              </a:spcAft>
              <a:buSzPts val="1800"/>
              <a:buChar char="●"/>
            </a:pPr>
            <a:r>
              <a:rPr lang="ja"/>
              <a:t>グラフを作ることができる</a:t>
            </a:r>
            <a:endParaRPr/>
          </a:p>
        </p:txBody>
      </p:sp>
      <p:pic>
        <p:nvPicPr>
          <p:cNvPr id="683" name="Google Shape;683;p87"/>
          <p:cNvPicPr preferRelativeResize="0"/>
          <p:nvPr/>
        </p:nvPicPr>
        <p:blipFill>
          <a:blip r:embed="rId3">
            <a:alphaModFix/>
          </a:blip>
          <a:stretch>
            <a:fillRect/>
          </a:stretch>
        </p:blipFill>
        <p:spPr>
          <a:xfrm>
            <a:off x="333375" y="1191100"/>
            <a:ext cx="4569849" cy="366457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色々なことが学習できそう！</a:t>
            </a:r>
            <a:endParaRPr sz="30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9"/>
          <p:cNvSpPr txBox="1">
            <a:spLocks noGrp="1"/>
          </p:cNvSpPr>
          <p:nvPr>
            <p:ph type="ctrTitle"/>
          </p:nvPr>
        </p:nvSpPr>
        <p:spPr>
          <a:xfrm>
            <a:off x="1382500" y="1992000"/>
            <a:ext cx="64755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通信の学習もできる！</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ctrTitle"/>
          </p:nvPr>
        </p:nvSpPr>
        <p:spPr>
          <a:xfrm>
            <a:off x="1659000" y="1801800"/>
            <a:ext cx="6080400" cy="15399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400"/>
              <a:t>あれ？「情報」ってコンピュータのことを勉強する教科じゃないの？</a:t>
            </a:r>
            <a:endParaRPr sz="2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9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通信のプログラムを試してみよう①</a:t>
            </a:r>
            <a:endParaRPr/>
          </a:p>
        </p:txBody>
      </p:sp>
      <p:sp>
        <p:nvSpPr>
          <p:cNvPr id="699" name="Google Shape;699;p90"/>
          <p:cNvSpPr txBox="1">
            <a:spLocks noGrp="1"/>
          </p:cNvSpPr>
          <p:nvPr>
            <p:ph type="body" idx="1"/>
          </p:nvPr>
        </p:nvSpPr>
        <p:spPr>
          <a:xfrm>
            <a:off x="287350" y="1214250"/>
            <a:ext cx="6285300" cy="17775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u="sng">
                <a:solidFill>
                  <a:schemeClr val="hlink"/>
                </a:solidFill>
                <a:hlinkClick r:id="rId3"/>
              </a:rPr>
              <a:t>チャット</a:t>
            </a:r>
            <a:endParaRPr sz="2000"/>
          </a:p>
          <a:p>
            <a:pPr marL="914400" lvl="1" indent="-355600" algn="l" rtl="0">
              <a:lnSpc>
                <a:spcPct val="115000"/>
              </a:lnSpc>
              <a:spcBef>
                <a:spcPts val="0"/>
              </a:spcBef>
              <a:spcAft>
                <a:spcPts val="0"/>
              </a:spcAft>
              <a:buSzPts val="2000"/>
              <a:buChar char="○"/>
            </a:pPr>
            <a:r>
              <a:rPr lang="ja" sz="2000"/>
              <a:t>友達と通信</a:t>
            </a:r>
            <a:endParaRPr sz="2000"/>
          </a:p>
          <a:p>
            <a:pPr marL="914400" lvl="1" indent="-355600" algn="l" rtl="0">
              <a:lnSpc>
                <a:spcPct val="115000"/>
              </a:lnSpc>
              <a:spcBef>
                <a:spcPts val="0"/>
              </a:spcBef>
              <a:spcAft>
                <a:spcPts val="0"/>
              </a:spcAft>
              <a:buSzPts val="2000"/>
              <a:buChar char="○"/>
            </a:pPr>
            <a:r>
              <a:rPr lang="ja" sz="2000"/>
              <a:t>通信したい人と同じグループIDに設定</a:t>
            </a:r>
            <a:endParaRPr sz="2000"/>
          </a:p>
          <a:p>
            <a:pPr marL="0" lvl="0" indent="0" algn="l" rtl="0">
              <a:spcBef>
                <a:spcPts val="700"/>
              </a:spcBef>
              <a:spcAft>
                <a:spcPts val="0"/>
              </a:spcAft>
              <a:buNone/>
            </a:pPr>
            <a:endParaRPr/>
          </a:p>
        </p:txBody>
      </p:sp>
      <p:pic>
        <p:nvPicPr>
          <p:cNvPr id="700" name="Google Shape;700;p90"/>
          <p:cNvPicPr preferRelativeResize="0"/>
          <p:nvPr/>
        </p:nvPicPr>
        <p:blipFill>
          <a:blip r:embed="rId4">
            <a:alphaModFix/>
          </a:blip>
          <a:stretch>
            <a:fillRect/>
          </a:stretch>
        </p:blipFill>
        <p:spPr>
          <a:xfrm>
            <a:off x="1221850" y="2926313"/>
            <a:ext cx="1313301" cy="1411225"/>
          </a:xfrm>
          <a:prstGeom prst="rect">
            <a:avLst/>
          </a:prstGeom>
          <a:noFill/>
          <a:ln>
            <a:noFill/>
          </a:ln>
        </p:spPr>
      </p:pic>
      <p:pic>
        <p:nvPicPr>
          <p:cNvPr id="701" name="Google Shape;701;p90"/>
          <p:cNvPicPr preferRelativeResize="0"/>
          <p:nvPr/>
        </p:nvPicPr>
        <p:blipFill>
          <a:blip r:embed="rId5">
            <a:alphaModFix/>
          </a:blip>
          <a:stretch>
            <a:fillRect/>
          </a:stretch>
        </p:blipFill>
        <p:spPr>
          <a:xfrm>
            <a:off x="3522709" y="2991738"/>
            <a:ext cx="1410550" cy="1034875"/>
          </a:xfrm>
          <a:prstGeom prst="rect">
            <a:avLst/>
          </a:prstGeom>
          <a:noFill/>
          <a:ln>
            <a:noFill/>
          </a:ln>
        </p:spPr>
      </p:pic>
      <p:sp>
        <p:nvSpPr>
          <p:cNvPr id="702" name="Google Shape;702;p90"/>
          <p:cNvSpPr txBox="1"/>
          <p:nvPr/>
        </p:nvSpPr>
        <p:spPr>
          <a:xfrm>
            <a:off x="3100275" y="4081075"/>
            <a:ext cx="2255400" cy="4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000">
                <a:latin typeface="HiraKakuPro-W3"/>
                <a:ea typeface="HiraKakuPro-W3"/>
                <a:cs typeface="HiraKakuPro-W3"/>
                <a:sym typeface="HiraKakuPro-W3"/>
              </a:rPr>
              <a:t>やり取りしたい人と同じ</a:t>
            </a:r>
            <a:endParaRPr sz="1000">
              <a:latin typeface="HiraKakuPro-W3"/>
              <a:ea typeface="HiraKakuPro-W3"/>
              <a:cs typeface="HiraKakuPro-W3"/>
              <a:sym typeface="HiraKakuPro-W3"/>
            </a:endParaRPr>
          </a:p>
          <a:p>
            <a:pPr marL="0" lvl="0" indent="0" algn="ctr" rtl="0">
              <a:spcBef>
                <a:spcPts val="0"/>
              </a:spcBef>
              <a:spcAft>
                <a:spcPts val="0"/>
              </a:spcAft>
              <a:buNone/>
            </a:pPr>
            <a:r>
              <a:rPr lang="ja" sz="1000">
                <a:latin typeface="HiraKakuPro-W3"/>
                <a:ea typeface="HiraKakuPro-W3"/>
                <a:cs typeface="HiraKakuPro-W3"/>
                <a:sym typeface="HiraKakuPro-W3"/>
              </a:rPr>
              <a:t>通信グループIDに設定する</a:t>
            </a:r>
            <a:endParaRPr sz="1000">
              <a:latin typeface="HiraKakuPro-W3"/>
              <a:ea typeface="HiraKakuPro-W3"/>
              <a:cs typeface="HiraKakuPro-W3"/>
              <a:sym typeface="HiraKakuPro-W3"/>
            </a:endParaRPr>
          </a:p>
          <a:p>
            <a:pPr marL="0" lvl="0" indent="0" algn="ctr" rtl="0">
              <a:spcBef>
                <a:spcPts val="0"/>
              </a:spcBef>
              <a:spcAft>
                <a:spcPts val="0"/>
              </a:spcAft>
              <a:buNone/>
            </a:pPr>
            <a:r>
              <a:rPr lang="ja" sz="1000">
                <a:latin typeface="HiraKakuPro-W3"/>
                <a:ea typeface="HiraKakuPro-W3"/>
                <a:cs typeface="HiraKakuPro-W3"/>
                <a:sym typeface="HiraKakuPro-W3"/>
              </a:rPr>
              <a:t>（数字6ケタ）</a:t>
            </a:r>
            <a:endParaRPr sz="1000">
              <a:latin typeface="HiraKakuPro-W3"/>
              <a:ea typeface="HiraKakuPro-W3"/>
              <a:cs typeface="HiraKakuPro-W3"/>
              <a:sym typeface="HiraKakuPro-W3"/>
            </a:endParaRPr>
          </a:p>
        </p:txBody>
      </p:sp>
      <p:sp>
        <p:nvSpPr>
          <p:cNvPr id="703" name="Google Shape;703;p90"/>
          <p:cNvSpPr txBox="1"/>
          <p:nvPr/>
        </p:nvSpPr>
        <p:spPr>
          <a:xfrm>
            <a:off x="2888275" y="4757400"/>
            <a:ext cx="5355000" cy="3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a:latin typeface="HiraKakuPro-W3"/>
                <a:ea typeface="HiraKakuPro-W3"/>
                <a:cs typeface="HiraKakuPro-W3"/>
                <a:sym typeface="HiraKakuPro-W3"/>
              </a:rPr>
              <a:t>※クラス名とペアの自分と友達の出席番号をくっつける    例）3年C組の5番と10番の人なら3c0510</a:t>
            </a:r>
            <a:endParaRPr sz="800">
              <a:latin typeface="HiraKakuPro-W3"/>
              <a:ea typeface="HiraKakuPro-W3"/>
              <a:cs typeface="HiraKakuPro-W3"/>
              <a:sym typeface="HiraKakuPro-W3"/>
            </a:endParaRPr>
          </a:p>
        </p:txBody>
      </p:sp>
      <p:pic>
        <p:nvPicPr>
          <p:cNvPr id="704" name="Google Shape;704;p90"/>
          <p:cNvPicPr preferRelativeResize="0"/>
          <p:nvPr/>
        </p:nvPicPr>
        <p:blipFill>
          <a:blip r:embed="rId6">
            <a:alphaModFix/>
          </a:blip>
          <a:stretch>
            <a:fillRect/>
          </a:stretch>
        </p:blipFill>
        <p:spPr>
          <a:xfrm>
            <a:off x="5920800" y="2593275"/>
            <a:ext cx="2767776" cy="20773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通信プログラムの中身を見ると...</a:t>
            </a:r>
            <a:endParaRPr/>
          </a:p>
        </p:txBody>
      </p:sp>
      <p:pic>
        <p:nvPicPr>
          <p:cNvPr id="710" name="Google Shape;710;p91"/>
          <p:cNvPicPr preferRelativeResize="0"/>
          <p:nvPr/>
        </p:nvPicPr>
        <p:blipFill>
          <a:blip r:embed="rId3">
            <a:alphaModFix/>
          </a:blip>
          <a:stretch>
            <a:fillRect/>
          </a:stretch>
        </p:blipFill>
        <p:spPr>
          <a:xfrm>
            <a:off x="1822200" y="1396675"/>
            <a:ext cx="3352551" cy="3212551"/>
          </a:xfrm>
          <a:prstGeom prst="rect">
            <a:avLst/>
          </a:prstGeom>
          <a:noFill/>
          <a:ln>
            <a:noFill/>
          </a:ln>
        </p:spPr>
      </p:pic>
      <p:sp>
        <p:nvSpPr>
          <p:cNvPr id="711" name="Google Shape;711;p91"/>
          <p:cNvSpPr/>
          <p:nvPr/>
        </p:nvSpPr>
        <p:spPr>
          <a:xfrm>
            <a:off x="3418400" y="1679125"/>
            <a:ext cx="1756500" cy="357000"/>
          </a:xfrm>
          <a:prstGeom prst="wedgeRoundRectCallout">
            <a:avLst>
              <a:gd name="adj1" fmla="val -68893"/>
              <a:gd name="adj2" fmla="val 26016"/>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①Akadakoと接続</a:t>
            </a:r>
            <a:endParaRPr sz="1100"/>
          </a:p>
        </p:txBody>
      </p:sp>
      <p:sp>
        <p:nvSpPr>
          <p:cNvPr id="712" name="Google Shape;712;p91"/>
          <p:cNvSpPr/>
          <p:nvPr/>
        </p:nvSpPr>
        <p:spPr>
          <a:xfrm>
            <a:off x="3524650" y="2130750"/>
            <a:ext cx="1756500" cy="441000"/>
          </a:xfrm>
          <a:prstGeom prst="wedgeRoundRectCallout">
            <a:avLst>
              <a:gd name="adj1" fmla="val -79305"/>
              <a:gd name="adj2" fmla="val -16740"/>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②インターネットに接続</a:t>
            </a:r>
            <a:endParaRPr sz="1100"/>
          </a:p>
        </p:txBody>
      </p:sp>
      <p:sp>
        <p:nvSpPr>
          <p:cNvPr id="713" name="Google Shape;713;p91"/>
          <p:cNvSpPr/>
          <p:nvPr/>
        </p:nvSpPr>
        <p:spPr>
          <a:xfrm>
            <a:off x="5281150" y="2695600"/>
            <a:ext cx="2412600" cy="517800"/>
          </a:xfrm>
          <a:prstGeom prst="wedgeRoundRectCallout">
            <a:avLst>
              <a:gd name="adj1" fmla="val -79305"/>
              <a:gd name="adj2" fmla="val -16740"/>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③言葉を入力させる</a:t>
            </a:r>
            <a:endParaRPr sz="1100"/>
          </a:p>
        </p:txBody>
      </p:sp>
      <p:sp>
        <p:nvSpPr>
          <p:cNvPr id="714" name="Google Shape;714;p91"/>
          <p:cNvSpPr/>
          <p:nvPr/>
        </p:nvSpPr>
        <p:spPr>
          <a:xfrm>
            <a:off x="3524650" y="3337250"/>
            <a:ext cx="2412600" cy="590400"/>
          </a:xfrm>
          <a:prstGeom prst="wedgeRoundRectCallout">
            <a:avLst>
              <a:gd name="adj1" fmla="val -75602"/>
              <a:gd name="adj2" fmla="val -62792"/>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④入力した言葉を変数dataに入れて送る</a:t>
            </a:r>
            <a:endParaRPr sz="1100"/>
          </a:p>
        </p:txBody>
      </p:sp>
      <p:sp>
        <p:nvSpPr>
          <p:cNvPr id="715" name="Google Shape;715;p91"/>
          <p:cNvSpPr/>
          <p:nvPr/>
        </p:nvSpPr>
        <p:spPr>
          <a:xfrm>
            <a:off x="5510575" y="4319575"/>
            <a:ext cx="2412600" cy="590400"/>
          </a:xfrm>
          <a:prstGeom prst="wedgeRoundRectCallout">
            <a:avLst>
              <a:gd name="adj1" fmla="val -65920"/>
              <a:gd name="adj2" fmla="val -39571"/>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⑤受け取った変数dataの値をメッセージ履歴に入れる</a:t>
            </a:r>
            <a:endParaRPr sz="11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92"/>
          <p:cNvSpPr txBox="1">
            <a:spLocks noGrp="1"/>
          </p:cNvSpPr>
          <p:nvPr>
            <p:ph type="title"/>
          </p:nvPr>
        </p:nvSpPr>
        <p:spPr>
          <a:xfrm>
            <a:off x="311700" y="2229175"/>
            <a:ext cx="8520600" cy="1168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500"/>
              <a:t>通信のプログラムを試してみよう！</a:t>
            </a:r>
            <a:endParaRPr sz="2500"/>
          </a:p>
          <a:p>
            <a:pPr marL="0" lvl="0" indent="0" algn="ctr" rtl="0">
              <a:lnSpc>
                <a:spcPct val="150000"/>
              </a:lnSpc>
              <a:spcBef>
                <a:spcPts val="0"/>
              </a:spcBef>
              <a:spcAft>
                <a:spcPts val="0"/>
              </a:spcAft>
              <a:buNone/>
            </a:pPr>
            <a:r>
              <a:rPr lang="ja" sz="2000">
                <a:solidFill>
                  <a:srgbClr val="B7B7B7"/>
                </a:solidFill>
              </a:rPr>
              <a:t>自由に会話してください。</a:t>
            </a:r>
            <a:endParaRPr sz="2000">
              <a:solidFill>
                <a:srgbClr val="B7B7B7"/>
              </a:solidFill>
            </a:endParaRPr>
          </a:p>
        </p:txBody>
      </p:sp>
      <p:sp>
        <p:nvSpPr>
          <p:cNvPr id="721" name="Google Shape;721;p92"/>
          <p:cNvSpPr txBox="1"/>
          <p:nvPr/>
        </p:nvSpPr>
        <p:spPr>
          <a:xfrm>
            <a:off x="4195450" y="4255975"/>
            <a:ext cx="4690800" cy="5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300">
                <a:solidFill>
                  <a:srgbClr val="666666"/>
                </a:solidFill>
                <a:latin typeface="HiraKakuPro-W3"/>
                <a:ea typeface="HiraKakuPro-W3"/>
                <a:cs typeface="HiraKakuPro-W3"/>
                <a:sym typeface="HiraKakuPro-W3"/>
              </a:rPr>
              <a:t>を押して実行しても通信グループIDを聞かれない場合はAkaDakoとの接続を確認しましょう</a:t>
            </a:r>
            <a:endParaRPr sz="1300">
              <a:solidFill>
                <a:srgbClr val="666666"/>
              </a:solidFill>
              <a:latin typeface="HiraKakuPro-W3"/>
              <a:ea typeface="HiraKakuPro-W3"/>
              <a:cs typeface="HiraKakuPro-W3"/>
              <a:sym typeface="HiraKakuPro-W3"/>
            </a:endParaRPr>
          </a:p>
        </p:txBody>
      </p:sp>
      <p:pic>
        <p:nvPicPr>
          <p:cNvPr id="722" name="Google Shape;722;p92"/>
          <p:cNvPicPr preferRelativeResize="0"/>
          <p:nvPr/>
        </p:nvPicPr>
        <p:blipFill>
          <a:blip r:embed="rId3">
            <a:alphaModFix/>
          </a:blip>
          <a:stretch>
            <a:fillRect/>
          </a:stretch>
        </p:blipFill>
        <p:spPr>
          <a:xfrm>
            <a:off x="3951775" y="4309425"/>
            <a:ext cx="307100" cy="2906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3"/>
          <p:cNvSpPr txBox="1">
            <a:spLocks noGrp="1"/>
          </p:cNvSpPr>
          <p:nvPr>
            <p:ph type="ctrTitle"/>
          </p:nvPr>
        </p:nvSpPr>
        <p:spPr>
          <a:xfrm>
            <a:off x="1308150" y="1586700"/>
            <a:ext cx="6527700" cy="11595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600"/>
              <a:t>「チャット」のプログラムを使えば</a:t>
            </a:r>
            <a:endParaRPr sz="2600"/>
          </a:p>
          <a:p>
            <a:pPr marL="0" lvl="0" indent="0" algn="ctr" rtl="0">
              <a:lnSpc>
                <a:spcPct val="150000"/>
              </a:lnSpc>
              <a:spcBef>
                <a:spcPts val="0"/>
              </a:spcBef>
              <a:spcAft>
                <a:spcPts val="0"/>
              </a:spcAft>
              <a:buNone/>
            </a:pPr>
            <a:r>
              <a:rPr lang="ja" sz="2600"/>
              <a:t>友達に↓を送ることができる！</a:t>
            </a:r>
            <a:endParaRPr sz="2600"/>
          </a:p>
        </p:txBody>
      </p:sp>
      <p:sp>
        <p:nvSpPr>
          <p:cNvPr id="728" name="Google Shape;728;p93"/>
          <p:cNvSpPr txBox="1"/>
          <p:nvPr/>
        </p:nvSpPr>
        <p:spPr>
          <a:xfrm>
            <a:off x="3417050" y="3718113"/>
            <a:ext cx="4635000" cy="5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600">
                <a:latin typeface="HiraKakuPro-W3"/>
                <a:ea typeface="HiraKakuPro-W3"/>
                <a:cs typeface="HiraKakuPro-W3"/>
                <a:sym typeface="HiraKakuPro-W3"/>
              </a:rPr>
              <a:t>例）11000 01000 01111 01010 01010</a:t>
            </a:r>
            <a:endParaRPr sz="1600">
              <a:latin typeface="HiraKakuPro-W3"/>
              <a:ea typeface="HiraKakuPro-W3"/>
              <a:cs typeface="HiraKakuPro-W3"/>
              <a:sym typeface="HiraKakuPro-W3"/>
            </a:endParaRPr>
          </a:p>
        </p:txBody>
      </p:sp>
      <p:grpSp>
        <p:nvGrpSpPr>
          <p:cNvPr id="729" name="Google Shape;729;p93"/>
          <p:cNvGrpSpPr/>
          <p:nvPr/>
        </p:nvGrpSpPr>
        <p:grpSpPr>
          <a:xfrm>
            <a:off x="1770411" y="3459504"/>
            <a:ext cx="1153006" cy="1159519"/>
            <a:chOff x="961925" y="2784450"/>
            <a:chExt cx="1735149" cy="1744949"/>
          </a:xfrm>
        </p:grpSpPr>
        <p:pic>
          <p:nvPicPr>
            <p:cNvPr id="730" name="Google Shape;730;p93"/>
            <p:cNvPicPr preferRelativeResize="0"/>
            <p:nvPr/>
          </p:nvPicPr>
          <p:blipFill>
            <a:blip r:embed="rId3">
              <a:alphaModFix/>
            </a:blip>
            <a:stretch>
              <a:fillRect/>
            </a:stretch>
          </p:blipFill>
          <p:spPr>
            <a:xfrm>
              <a:off x="961925" y="2784450"/>
              <a:ext cx="1735149" cy="1744949"/>
            </a:xfrm>
            <a:prstGeom prst="rect">
              <a:avLst/>
            </a:prstGeom>
            <a:noFill/>
            <a:ln>
              <a:noFill/>
            </a:ln>
          </p:spPr>
        </p:pic>
        <p:sp>
          <p:nvSpPr>
            <p:cNvPr id="731" name="Google Shape;731;p93"/>
            <p:cNvSpPr txBox="1"/>
            <p:nvPr/>
          </p:nvSpPr>
          <p:spPr>
            <a:xfrm>
              <a:off x="997000" y="2809875"/>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32" name="Google Shape;732;p93"/>
            <p:cNvSpPr txBox="1"/>
            <p:nvPr/>
          </p:nvSpPr>
          <p:spPr>
            <a:xfrm>
              <a:off x="1359950" y="2809875"/>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33" name="Google Shape;733;p93"/>
            <p:cNvSpPr txBox="1"/>
            <p:nvPr/>
          </p:nvSpPr>
          <p:spPr>
            <a:xfrm>
              <a:off x="1359950" y="3147975"/>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34" name="Google Shape;734;p93"/>
            <p:cNvSpPr txBox="1"/>
            <p:nvPr/>
          </p:nvSpPr>
          <p:spPr>
            <a:xfrm>
              <a:off x="1359950" y="3487875"/>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35" name="Google Shape;735;p93"/>
            <p:cNvSpPr txBox="1"/>
            <p:nvPr/>
          </p:nvSpPr>
          <p:spPr>
            <a:xfrm>
              <a:off x="1359950" y="3800900"/>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36" name="Google Shape;736;p93"/>
            <p:cNvSpPr txBox="1"/>
            <p:nvPr/>
          </p:nvSpPr>
          <p:spPr>
            <a:xfrm>
              <a:off x="1359950" y="4123150"/>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37" name="Google Shape;737;p93"/>
            <p:cNvSpPr txBox="1"/>
            <p:nvPr/>
          </p:nvSpPr>
          <p:spPr>
            <a:xfrm>
              <a:off x="2008650" y="4123150"/>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38" name="Google Shape;738;p93"/>
            <p:cNvSpPr txBox="1"/>
            <p:nvPr/>
          </p:nvSpPr>
          <p:spPr>
            <a:xfrm>
              <a:off x="2008650" y="3785050"/>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39" name="Google Shape;739;p93"/>
            <p:cNvSpPr txBox="1"/>
            <p:nvPr/>
          </p:nvSpPr>
          <p:spPr>
            <a:xfrm>
              <a:off x="2008650" y="3472925"/>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40" name="Google Shape;740;p93"/>
            <p:cNvSpPr txBox="1"/>
            <p:nvPr/>
          </p:nvSpPr>
          <p:spPr>
            <a:xfrm>
              <a:off x="2358050" y="3472925"/>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41" name="Google Shape;741;p93"/>
            <p:cNvSpPr txBox="1"/>
            <p:nvPr/>
          </p:nvSpPr>
          <p:spPr>
            <a:xfrm>
              <a:off x="1674100" y="3472925"/>
              <a:ext cx="3108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lt1"/>
                  </a:solidFill>
                  <a:latin typeface="HiraKakuPro-W3"/>
                  <a:ea typeface="HiraKakuPro-W3"/>
                  <a:cs typeface="HiraKakuPro-W3"/>
                  <a:sym typeface="HiraKakuPro-W3"/>
                </a:rPr>
                <a:t>1</a:t>
              </a:r>
              <a:endParaRPr sz="1100">
                <a:solidFill>
                  <a:schemeClr val="lt1"/>
                </a:solidFill>
                <a:latin typeface="HiraKakuPro-W3"/>
                <a:ea typeface="HiraKakuPro-W3"/>
                <a:cs typeface="HiraKakuPro-W3"/>
                <a:sym typeface="HiraKakuPro-W3"/>
              </a:endParaRPr>
            </a:p>
          </p:txBody>
        </p:sp>
        <p:sp>
          <p:nvSpPr>
            <p:cNvPr id="742" name="Google Shape;742;p93"/>
            <p:cNvSpPr txBox="1"/>
            <p:nvPr/>
          </p:nvSpPr>
          <p:spPr>
            <a:xfrm>
              <a:off x="1682775" y="2845200"/>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43" name="Google Shape;743;p93"/>
            <p:cNvSpPr txBox="1"/>
            <p:nvPr/>
          </p:nvSpPr>
          <p:spPr>
            <a:xfrm>
              <a:off x="2005600" y="2841300"/>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44" name="Google Shape;744;p93"/>
            <p:cNvSpPr txBox="1"/>
            <p:nvPr/>
          </p:nvSpPr>
          <p:spPr>
            <a:xfrm>
              <a:off x="2343150" y="2841300"/>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45" name="Google Shape;745;p93"/>
            <p:cNvSpPr txBox="1"/>
            <p:nvPr/>
          </p:nvSpPr>
          <p:spPr>
            <a:xfrm>
              <a:off x="1684300" y="3181700"/>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46" name="Google Shape;746;p93"/>
            <p:cNvSpPr txBox="1"/>
            <p:nvPr/>
          </p:nvSpPr>
          <p:spPr>
            <a:xfrm>
              <a:off x="2333000" y="3181700"/>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47" name="Google Shape;747;p93"/>
            <p:cNvSpPr txBox="1"/>
            <p:nvPr/>
          </p:nvSpPr>
          <p:spPr>
            <a:xfrm>
              <a:off x="2008650" y="3181700"/>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48" name="Google Shape;748;p93"/>
            <p:cNvSpPr txBox="1"/>
            <p:nvPr/>
          </p:nvSpPr>
          <p:spPr>
            <a:xfrm>
              <a:off x="2333000" y="3835025"/>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49" name="Google Shape;749;p93"/>
            <p:cNvSpPr txBox="1"/>
            <p:nvPr/>
          </p:nvSpPr>
          <p:spPr>
            <a:xfrm>
              <a:off x="1674100" y="3835025"/>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50" name="Google Shape;750;p93"/>
            <p:cNvSpPr txBox="1"/>
            <p:nvPr/>
          </p:nvSpPr>
          <p:spPr>
            <a:xfrm>
              <a:off x="2333000" y="4165700"/>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51" name="Google Shape;751;p93"/>
            <p:cNvSpPr txBox="1"/>
            <p:nvPr/>
          </p:nvSpPr>
          <p:spPr>
            <a:xfrm>
              <a:off x="1674100" y="4165875"/>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52" name="Google Shape;752;p93"/>
            <p:cNvSpPr txBox="1"/>
            <p:nvPr/>
          </p:nvSpPr>
          <p:spPr>
            <a:xfrm>
              <a:off x="1015200" y="4165875"/>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53" name="Google Shape;753;p93"/>
            <p:cNvSpPr txBox="1"/>
            <p:nvPr/>
          </p:nvSpPr>
          <p:spPr>
            <a:xfrm>
              <a:off x="1005975" y="3835025"/>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54" name="Google Shape;754;p93"/>
            <p:cNvSpPr txBox="1"/>
            <p:nvPr/>
          </p:nvSpPr>
          <p:spPr>
            <a:xfrm>
              <a:off x="1015200" y="3181700"/>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sp>
          <p:nvSpPr>
            <p:cNvPr id="755" name="Google Shape;755;p93"/>
            <p:cNvSpPr txBox="1"/>
            <p:nvPr/>
          </p:nvSpPr>
          <p:spPr>
            <a:xfrm>
              <a:off x="1015200" y="3508363"/>
              <a:ext cx="310800" cy="3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sz="1100">
                  <a:solidFill>
                    <a:schemeClr val="dk1"/>
                  </a:solidFill>
                  <a:latin typeface="HiraKakuPro-W3"/>
                  <a:ea typeface="HiraKakuPro-W3"/>
                  <a:cs typeface="HiraKakuPro-W3"/>
                  <a:sym typeface="HiraKakuPro-W3"/>
                </a:rPr>
                <a:t>0</a:t>
              </a:r>
              <a:endParaRPr sz="1100">
                <a:solidFill>
                  <a:schemeClr val="lt1"/>
                </a:solidFill>
                <a:latin typeface="HiraKakuPro-W3"/>
                <a:ea typeface="HiraKakuPro-W3"/>
                <a:cs typeface="HiraKakuPro-W3"/>
                <a:sym typeface="HiraKakuPro-W3"/>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9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前回の学習で...</a:t>
            </a:r>
            <a:endParaRPr/>
          </a:p>
        </p:txBody>
      </p:sp>
      <p:sp>
        <p:nvSpPr>
          <p:cNvPr id="761" name="Google Shape;761;p94"/>
          <p:cNvSpPr txBox="1"/>
          <p:nvPr/>
        </p:nvSpPr>
        <p:spPr>
          <a:xfrm>
            <a:off x="2988450" y="3718113"/>
            <a:ext cx="5474400" cy="5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latin typeface="HiraKakuPro-W3"/>
                <a:ea typeface="HiraKakuPro-W3"/>
                <a:cs typeface="HiraKakuPro-W3"/>
                <a:sym typeface="HiraKakuPro-W3"/>
              </a:rPr>
              <a:t>例）11000 01000 01111 01010 01010</a:t>
            </a:r>
            <a:endParaRPr sz="2000">
              <a:latin typeface="HiraKakuPro-W3"/>
              <a:ea typeface="HiraKakuPro-W3"/>
              <a:cs typeface="HiraKakuPro-W3"/>
              <a:sym typeface="HiraKakuPro-W3"/>
            </a:endParaRPr>
          </a:p>
        </p:txBody>
      </p:sp>
      <p:sp>
        <p:nvSpPr>
          <p:cNvPr id="762" name="Google Shape;762;p94"/>
          <p:cNvSpPr txBox="1"/>
          <p:nvPr/>
        </p:nvSpPr>
        <p:spPr>
          <a:xfrm>
            <a:off x="257175" y="1258625"/>
            <a:ext cx="8731200" cy="1777800"/>
          </a:xfrm>
          <a:prstGeom prst="rect">
            <a:avLst/>
          </a:prstGeom>
          <a:noFill/>
          <a:ln>
            <a:noFill/>
          </a:ln>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Clr>
                <a:srgbClr val="FF0000"/>
              </a:buClr>
              <a:buSzPts val="2000"/>
              <a:buFont typeface="HiraKakuPro-W3"/>
              <a:buChar char="●"/>
            </a:pPr>
            <a:r>
              <a:rPr lang="ja" sz="1800" b="1" dirty="0">
                <a:solidFill>
                  <a:srgbClr val="666666"/>
                </a:solidFill>
                <a:latin typeface="HiraKakuPro-W3"/>
                <a:ea typeface="HiraKakuPro-W3"/>
                <a:cs typeface="HiraKakuPro-W3"/>
                <a:sym typeface="HiraKakuPro-W3"/>
              </a:rPr>
              <a:t>塗ったマスを1、塗ってないマスを0で表現すれば、記録しやすい</a:t>
            </a:r>
            <a:endParaRPr sz="1800" b="1" dirty="0">
              <a:solidFill>
                <a:srgbClr val="666666"/>
              </a:solidFill>
              <a:latin typeface="HiraKakuPro-W3"/>
              <a:ea typeface="HiraKakuPro-W3"/>
              <a:cs typeface="HiraKakuPro-W3"/>
              <a:sym typeface="HiraKakuPro-W3"/>
            </a:endParaRPr>
          </a:p>
          <a:p>
            <a:pPr marL="360000" lvl="0" indent="0" algn="l" rtl="0">
              <a:lnSpc>
                <a:spcPct val="150000"/>
              </a:lnSpc>
              <a:spcBef>
                <a:spcPts val="700"/>
              </a:spcBef>
              <a:spcAft>
                <a:spcPts val="0"/>
              </a:spcAft>
              <a:buNone/>
            </a:pPr>
            <a:r>
              <a:rPr lang="ja" sz="1800" b="1" dirty="0">
                <a:solidFill>
                  <a:srgbClr val="666666"/>
                </a:solidFill>
                <a:latin typeface="HiraKakuPro-W3"/>
                <a:ea typeface="HiraKakuPro-W3"/>
                <a:cs typeface="HiraKakuPro-W3"/>
                <a:sym typeface="HiraKakuPro-W3"/>
              </a:rPr>
              <a:t>→コンピュータはこのように1/0に置き換えてデータを保存している</a:t>
            </a:r>
            <a:endParaRPr sz="1800" b="1" dirty="0">
              <a:solidFill>
                <a:srgbClr val="666666"/>
              </a:solidFill>
              <a:latin typeface="HiraKakuPro-W3"/>
              <a:ea typeface="HiraKakuPro-W3"/>
              <a:cs typeface="HiraKakuPro-W3"/>
              <a:sym typeface="HiraKakuPro-W3"/>
            </a:endParaRPr>
          </a:p>
          <a:p>
            <a:pPr marL="360000" lvl="0" indent="0" algn="l" rtl="0">
              <a:lnSpc>
                <a:spcPct val="150000"/>
              </a:lnSpc>
              <a:spcBef>
                <a:spcPts val="700"/>
              </a:spcBef>
              <a:spcAft>
                <a:spcPts val="0"/>
              </a:spcAft>
              <a:buNone/>
            </a:pPr>
            <a:r>
              <a:rPr lang="ja" sz="1800" b="1" dirty="0">
                <a:solidFill>
                  <a:srgbClr val="666666"/>
                </a:solidFill>
                <a:latin typeface="HiraKakuPro-W3"/>
                <a:ea typeface="HiraKakuPro-W3"/>
                <a:cs typeface="HiraKakuPro-W3"/>
                <a:sym typeface="HiraKakuPro-W3"/>
              </a:rPr>
              <a:t>→</a:t>
            </a:r>
            <a:r>
              <a:rPr lang="ja" sz="1800" b="1" dirty="0">
                <a:solidFill>
                  <a:srgbClr val="666666"/>
                </a:solidFill>
                <a:highlight>
                  <a:srgbClr val="FFFF00"/>
                </a:highlight>
                <a:latin typeface="HiraKakuPro-W3"/>
                <a:ea typeface="HiraKakuPro-W3"/>
                <a:cs typeface="HiraKakuPro-W3"/>
                <a:sym typeface="HiraKakuPro-W3"/>
              </a:rPr>
              <a:t>この1/0を送ってあげれば、別の場所でもこのドット絵を再現できる</a:t>
            </a:r>
            <a:endParaRPr sz="1800" b="1" dirty="0">
              <a:solidFill>
                <a:srgbClr val="666666"/>
              </a:solidFill>
              <a:highlight>
                <a:srgbClr val="FFFF00"/>
              </a:highlight>
              <a:latin typeface="HiraKakuPro-W3"/>
              <a:ea typeface="HiraKakuPro-W3"/>
              <a:cs typeface="HiraKakuPro-W3"/>
              <a:sym typeface="HiraKakuPro-W3"/>
            </a:endParaRPr>
          </a:p>
        </p:txBody>
      </p:sp>
      <p:grpSp>
        <p:nvGrpSpPr>
          <p:cNvPr id="763" name="Google Shape;763;p94"/>
          <p:cNvGrpSpPr/>
          <p:nvPr/>
        </p:nvGrpSpPr>
        <p:grpSpPr>
          <a:xfrm>
            <a:off x="1322491" y="3281542"/>
            <a:ext cx="1406685" cy="1414630"/>
            <a:chOff x="961925" y="2784450"/>
            <a:chExt cx="1735149" cy="1744949"/>
          </a:xfrm>
        </p:grpSpPr>
        <p:pic>
          <p:nvPicPr>
            <p:cNvPr id="764" name="Google Shape;764;p94"/>
            <p:cNvPicPr preferRelativeResize="0"/>
            <p:nvPr/>
          </p:nvPicPr>
          <p:blipFill>
            <a:blip r:embed="rId3">
              <a:alphaModFix/>
            </a:blip>
            <a:stretch>
              <a:fillRect/>
            </a:stretch>
          </p:blipFill>
          <p:spPr>
            <a:xfrm>
              <a:off x="961925" y="2784450"/>
              <a:ext cx="1735149" cy="1744949"/>
            </a:xfrm>
            <a:prstGeom prst="rect">
              <a:avLst/>
            </a:prstGeom>
            <a:noFill/>
            <a:ln>
              <a:noFill/>
            </a:ln>
          </p:spPr>
        </p:pic>
        <p:sp>
          <p:nvSpPr>
            <p:cNvPr id="765" name="Google Shape;765;p94"/>
            <p:cNvSpPr txBox="1"/>
            <p:nvPr/>
          </p:nvSpPr>
          <p:spPr>
            <a:xfrm>
              <a:off x="997000" y="28098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66" name="Google Shape;766;p94"/>
            <p:cNvSpPr txBox="1"/>
            <p:nvPr/>
          </p:nvSpPr>
          <p:spPr>
            <a:xfrm>
              <a:off x="1359950" y="28098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67" name="Google Shape;767;p94"/>
            <p:cNvSpPr txBox="1"/>
            <p:nvPr/>
          </p:nvSpPr>
          <p:spPr>
            <a:xfrm>
              <a:off x="1359950" y="31479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68" name="Google Shape;768;p94"/>
            <p:cNvSpPr txBox="1"/>
            <p:nvPr/>
          </p:nvSpPr>
          <p:spPr>
            <a:xfrm>
              <a:off x="1359950" y="34878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69" name="Google Shape;769;p94"/>
            <p:cNvSpPr txBox="1"/>
            <p:nvPr/>
          </p:nvSpPr>
          <p:spPr>
            <a:xfrm>
              <a:off x="1359950" y="380090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70" name="Google Shape;770;p94"/>
            <p:cNvSpPr txBox="1"/>
            <p:nvPr/>
          </p:nvSpPr>
          <p:spPr>
            <a:xfrm>
              <a:off x="1359950" y="412315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71" name="Google Shape;771;p94"/>
            <p:cNvSpPr txBox="1"/>
            <p:nvPr/>
          </p:nvSpPr>
          <p:spPr>
            <a:xfrm>
              <a:off x="2008650" y="412315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72" name="Google Shape;772;p94"/>
            <p:cNvSpPr txBox="1"/>
            <p:nvPr/>
          </p:nvSpPr>
          <p:spPr>
            <a:xfrm>
              <a:off x="2008650" y="378505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73" name="Google Shape;773;p94"/>
            <p:cNvSpPr txBox="1"/>
            <p:nvPr/>
          </p:nvSpPr>
          <p:spPr>
            <a:xfrm>
              <a:off x="2008650" y="347292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74" name="Google Shape;774;p94"/>
            <p:cNvSpPr txBox="1"/>
            <p:nvPr/>
          </p:nvSpPr>
          <p:spPr>
            <a:xfrm>
              <a:off x="2358050" y="347292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75" name="Google Shape;775;p94"/>
            <p:cNvSpPr txBox="1"/>
            <p:nvPr/>
          </p:nvSpPr>
          <p:spPr>
            <a:xfrm>
              <a:off x="1674100" y="347292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776" name="Google Shape;776;p94"/>
            <p:cNvSpPr txBox="1"/>
            <p:nvPr/>
          </p:nvSpPr>
          <p:spPr>
            <a:xfrm>
              <a:off x="1682775" y="28452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77" name="Google Shape;777;p94"/>
            <p:cNvSpPr txBox="1"/>
            <p:nvPr/>
          </p:nvSpPr>
          <p:spPr>
            <a:xfrm>
              <a:off x="2005600" y="28413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78" name="Google Shape;778;p94"/>
            <p:cNvSpPr txBox="1"/>
            <p:nvPr/>
          </p:nvSpPr>
          <p:spPr>
            <a:xfrm>
              <a:off x="2343150" y="28413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79" name="Google Shape;779;p94"/>
            <p:cNvSpPr txBox="1"/>
            <p:nvPr/>
          </p:nvSpPr>
          <p:spPr>
            <a:xfrm>
              <a:off x="168430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0" name="Google Shape;780;p94"/>
            <p:cNvSpPr txBox="1"/>
            <p:nvPr/>
          </p:nvSpPr>
          <p:spPr>
            <a:xfrm>
              <a:off x="233300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1" name="Google Shape;781;p94"/>
            <p:cNvSpPr txBox="1"/>
            <p:nvPr/>
          </p:nvSpPr>
          <p:spPr>
            <a:xfrm>
              <a:off x="200865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2" name="Google Shape;782;p94"/>
            <p:cNvSpPr txBox="1"/>
            <p:nvPr/>
          </p:nvSpPr>
          <p:spPr>
            <a:xfrm>
              <a:off x="2333000" y="383502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3" name="Google Shape;783;p94"/>
            <p:cNvSpPr txBox="1"/>
            <p:nvPr/>
          </p:nvSpPr>
          <p:spPr>
            <a:xfrm>
              <a:off x="1674100" y="383502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4" name="Google Shape;784;p94"/>
            <p:cNvSpPr txBox="1"/>
            <p:nvPr/>
          </p:nvSpPr>
          <p:spPr>
            <a:xfrm>
              <a:off x="2333000" y="4165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5" name="Google Shape;785;p94"/>
            <p:cNvSpPr txBox="1"/>
            <p:nvPr/>
          </p:nvSpPr>
          <p:spPr>
            <a:xfrm>
              <a:off x="1674100" y="416587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6" name="Google Shape;786;p94"/>
            <p:cNvSpPr txBox="1"/>
            <p:nvPr/>
          </p:nvSpPr>
          <p:spPr>
            <a:xfrm>
              <a:off x="1015200" y="416587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7" name="Google Shape;787;p94"/>
            <p:cNvSpPr txBox="1"/>
            <p:nvPr/>
          </p:nvSpPr>
          <p:spPr>
            <a:xfrm>
              <a:off x="1005975" y="383502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8" name="Google Shape;788;p94"/>
            <p:cNvSpPr txBox="1"/>
            <p:nvPr/>
          </p:nvSpPr>
          <p:spPr>
            <a:xfrm>
              <a:off x="101520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789" name="Google Shape;789;p94"/>
            <p:cNvSpPr txBox="1"/>
            <p:nvPr/>
          </p:nvSpPr>
          <p:spPr>
            <a:xfrm>
              <a:off x="1015200" y="3508363"/>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9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通信のプログラムを試してみよう②</a:t>
            </a:r>
            <a:endParaRPr/>
          </a:p>
        </p:txBody>
      </p:sp>
      <p:sp>
        <p:nvSpPr>
          <p:cNvPr id="795" name="Google Shape;795;p95"/>
          <p:cNvSpPr txBox="1">
            <a:spLocks noGrp="1"/>
          </p:cNvSpPr>
          <p:nvPr>
            <p:ph type="body" idx="1"/>
          </p:nvPr>
        </p:nvSpPr>
        <p:spPr>
          <a:xfrm>
            <a:off x="439750" y="1366650"/>
            <a:ext cx="8094000" cy="2895600"/>
          </a:xfrm>
          <a:prstGeom prst="rect">
            <a:avLst/>
          </a:prstGeom>
        </p:spPr>
        <p:txBody>
          <a:bodyPr spcFirstLastPara="1" wrap="square" lIns="102500" tIns="102500" rIns="102500" bIns="102500" anchor="t" anchorCtr="0">
            <a:noAutofit/>
          </a:bodyPr>
          <a:lstStyle/>
          <a:p>
            <a:pPr marL="457200" lvl="0" indent="-342900" algn="l" rtl="0">
              <a:lnSpc>
                <a:spcPct val="200000"/>
              </a:lnSpc>
              <a:spcBef>
                <a:spcPts val="700"/>
              </a:spcBef>
              <a:spcAft>
                <a:spcPts val="0"/>
              </a:spcAft>
              <a:buSzPts val="1800"/>
              <a:buAutoNum type="arabicPeriod"/>
            </a:pPr>
            <a:r>
              <a:rPr lang="ja"/>
              <a:t>友達に前回作ったドット絵のデータ（1100…010)を送ってみよう。</a:t>
            </a:r>
            <a:endParaRPr/>
          </a:p>
          <a:p>
            <a:pPr marL="457200" lvl="0" indent="-342900" algn="l" rtl="0">
              <a:lnSpc>
                <a:spcPct val="200000"/>
              </a:lnSpc>
              <a:spcBef>
                <a:spcPts val="0"/>
              </a:spcBef>
              <a:spcAft>
                <a:spcPts val="0"/>
              </a:spcAft>
              <a:buSzPts val="1800"/>
              <a:buAutoNum type="arabicPeriod"/>
            </a:pPr>
            <a:r>
              <a:rPr lang="ja">
                <a:solidFill>
                  <a:schemeClr val="dk2"/>
                </a:solidFill>
              </a:rPr>
              <a:t>ドット絵のデータ（1100…010)はノートなどにメモしておこう。</a:t>
            </a:r>
            <a:endParaRPr/>
          </a:p>
          <a:p>
            <a:pPr marL="457200" lvl="0" indent="-342900" algn="l" rtl="0">
              <a:lnSpc>
                <a:spcPct val="200000"/>
              </a:lnSpc>
              <a:spcBef>
                <a:spcPts val="0"/>
              </a:spcBef>
              <a:spcAft>
                <a:spcPts val="0"/>
              </a:spcAft>
              <a:buSzPts val="1800"/>
              <a:buAutoNum type="arabicPeriod"/>
            </a:pPr>
            <a:r>
              <a:rPr lang="ja"/>
              <a:t>その後「この絵はな〜んだ？」と質問してみよう。</a:t>
            </a:r>
            <a:endParaRPr/>
          </a:p>
          <a:p>
            <a:pPr marL="457200" lvl="0" indent="-342900" algn="l" rtl="0">
              <a:lnSpc>
                <a:spcPct val="200000"/>
              </a:lnSpc>
              <a:spcBef>
                <a:spcPts val="0"/>
              </a:spcBef>
              <a:spcAft>
                <a:spcPts val="0"/>
              </a:spcAft>
              <a:buSzPts val="1800"/>
              <a:buAutoNum type="arabicPeriod"/>
            </a:pPr>
            <a:r>
              <a:rPr lang="ja"/>
              <a:t>通信相手はドット絵に書かれたものが何だかわかった？</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96"/>
          <p:cNvSpPr txBox="1">
            <a:spLocks noGrp="1"/>
          </p:cNvSpPr>
          <p:nvPr>
            <p:ph type="title"/>
          </p:nvPr>
        </p:nvSpPr>
        <p:spPr>
          <a:xfrm>
            <a:off x="311700" y="1868075"/>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5×5の解像度で内容を伝えるにはマスが少ない...</a:t>
            </a:r>
            <a:endParaRPr sz="2400"/>
          </a:p>
        </p:txBody>
      </p:sp>
      <p:pic>
        <p:nvPicPr>
          <p:cNvPr id="801" name="Google Shape;801;p96"/>
          <p:cNvPicPr preferRelativeResize="0"/>
          <p:nvPr/>
        </p:nvPicPr>
        <p:blipFill>
          <a:blip r:embed="rId3">
            <a:alphaModFix/>
          </a:blip>
          <a:stretch>
            <a:fillRect/>
          </a:stretch>
        </p:blipFill>
        <p:spPr>
          <a:xfrm>
            <a:off x="6925900" y="3151325"/>
            <a:ext cx="1513801" cy="16514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97"/>
          <p:cNvSpPr txBox="1">
            <a:spLocks noGrp="1"/>
          </p:cNvSpPr>
          <p:nvPr>
            <p:ph type="title"/>
          </p:nvPr>
        </p:nvSpPr>
        <p:spPr>
          <a:xfrm>
            <a:off x="311700" y="18683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でも8×8の解像度に増やすと作業が大変すぎる...</a:t>
            </a:r>
            <a:endParaRPr sz="2400"/>
          </a:p>
        </p:txBody>
      </p:sp>
      <p:pic>
        <p:nvPicPr>
          <p:cNvPr id="807" name="Google Shape;807;p97"/>
          <p:cNvPicPr preferRelativeResize="0"/>
          <p:nvPr/>
        </p:nvPicPr>
        <p:blipFill rotWithShape="1">
          <a:blip r:embed="rId3">
            <a:alphaModFix/>
          </a:blip>
          <a:srcRect r="47503"/>
          <a:stretch/>
        </p:blipFill>
        <p:spPr>
          <a:xfrm>
            <a:off x="6824450" y="2571750"/>
            <a:ext cx="1709424" cy="24421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98"/>
          <p:cNvSpPr txBox="1">
            <a:spLocks noGrp="1"/>
          </p:cNvSpPr>
          <p:nvPr>
            <p:ph type="title"/>
          </p:nvPr>
        </p:nvSpPr>
        <p:spPr>
          <a:xfrm>
            <a:off x="311700" y="1933525"/>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どこかの作業をコンピュータにやってもらおう！</a:t>
            </a:r>
            <a:endParaRPr sz="2400"/>
          </a:p>
        </p:txBody>
      </p:sp>
      <p:pic>
        <p:nvPicPr>
          <p:cNvPr id="813" name="Google Shape;813;p98"/>
          <p:cNvPicPr preferRelativeResize="0"/>
          <p:nvPr/>
        </p:nvPicPr>
        <p:blipFill>
          <a:blip r:embed="rId3">
            <a:alphaModFix/>
          </a:blip>
          <a:stretch>
            <a:fillRect/>
          </a:stretch>
        </p:blipFill>
        <p:spPr>
          <a:xfrm>
            <a:off x="6628850" y="3065375"/>
            <a:ext cx="1953492" cy="18460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9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送信手順の流れ</a:t>
            </a:r>
            <a:endParaRPr/>
          </a:p>
        </p:txBody>
      </p:sp>
      <p:grpSp>
        <p:nvGrpSpPr>
          <p:cNvPr id="819" name="Google Shape;819;p99"/>
          <p:cNvGrpSpPr/>
          <p:nvPr/>
        </p:nvGrpSpPr>
        <p:grpSpPr>
          <a:xfrm>
            <a:off x="571900" y="1712975"/>
            <a:ext cx="1072200" cy="1808751"/>
            <a:chOff x="644325" y="1847400"/>
            <a:chExt cx="1072200" cy="1808751"/>
          </a:xfrm>
        </p:grpSpPr>
        <p:sp>
          <p:nvSpPr>
            <p:cNvPr id="820" name="Google Shape;820;p99"/>
            <p:cNvSpPr/>
            <p:nvPr/>
          </p:nvSpPr>
          <p:spPr>
            <a:xfrm>
              <a:off x="644325" y="1847400"/>
              <a:ext cx="10722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a:solidFill>
                    <a:schemeClr val="dk1"/>
                  </a:solidFill>
                  <a:latin typeface="HiraKakuPro-W3"/>
                  <a:ea typeface="HiraKakuPro-W3"/>
                  <a:cs typeface="HiraKakuPro-W3"/>
                  <a:sym typeface="HiraKakuPro-W3"/>
                </a:rPr>
                <a:t>絵を描く</a:t>
              </a:r>
              <a:endParaRPr/>
            </a:p>
          </p:txBody>
        </p:sp>
        <p:pic>
          <p:nvPicPr>
            <p:cNvPr id="821" name="Google Shape;821;p99"/>
            <p:cNvPicPr preferRelativeResize="0"/>
            <p:nvPr/>
          </p:nvPicPr>
          <p:blipFill>
            <a:blip r:embed="rId3">
              <a:alphaModFix/>
            </a:blip>
            <a:stretch>
              <a:fillRect/>
            </a:stretch>
          </p:blipFill>
          <p:spPr>
            <a:xfrm>
              <a:off x="788751" y="2484825"/>
              <a:ext cx="783326" cy="1171326"/>
            </a:xfrm>
            <a:prstGeom prst="rect">
              <a:avLst/>
            </a:prstGeom>
            <a:noFill/>
            <a:ln>
              <a:noFill/>
            </a:ln>
          </p:spPr>
        </p:pic>
      </p:grpSp>
      <p:grpSp>
        <p:nvGrpSpPr>
          <p:cNvPr id="822" name="Google Shape;822;p99"/>
          <p:cNvGrpSpPr/>
          <p:nvPr/>
        </p:nvGrpSpPr>
        <p:grpSpPr>
          <a:xfrm>
            <a:off x="2434563" y="1724000"/>
            <a:ext cx="1238700" cy="1786699"/>
            <a:chOff x="2434588" y="1847400"/>
            <a:chExt cx="1238700" cy="1786699"/>
          </a:xfrm>
        </p:grpSpPr>
        <p:sp>
          <p:nvSpPr>
            <p:cNvPr id="823" name="Google Shape;823;p99"/>
            <p:cNvSpPr/>
            <p:nvPr/>
          </p:nvSpPr>
          <p:spPr>
            <a:xfrm>
              <a:off x="2434588"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1/0に直す</a:t>
              </a:r>
              <a:endParaRPr>
                <a:solidFill>
                  <a:schemeClr val="dk1"/>
                </a:solidFill>
                <a:latin typeface="HiraKakuPro-W3"/>
                <a:ea typeface="HiraKakuPro-W3"/>
                <a:cs typeface="HiraKakuPro-W3"/>
                <a:sym typeface="HiraKakuPro-W3"/>
              </a:endParaRPr>
            </a:p>
          </p:txBody>
        </p:sp>
        <p:pic>
          <p:nvPicPr>
            <p:cNvPr id="824" name="Google Shape;824;p99"/>
            <p:cNvPicPr preferRelativeResize="0"/>
            <p:nvPr/>
          </p:nvPicPr>
          <p:blipFill>
            <a:blip r:embed="rId4">
              <a:alphaModFix/>
            </a:blip>
            <a:stretch>
              <a:fillRect/>
            </a:stretch>
          </p:blipFill>
          <p:spPr>
            <a:xfrm>
              <a:off x="2434588" y="2506868"/>
              <a:ext cx="1238700" cy="1127232"/>
            </a:xfrm>
            <a:prstGeom prst="rect">
              <a:avLst/>
            </a:prstGeom>
            <a:noFill/>
            <a:ln>
              <a:noFill/>
            </a:ln>
          </p:spPr>
        </p:pic>
      </p:grpSp>
      <p:grpSp>
        <p:nvGrpSpPr>
          <p:cNvPr id="825" name="Google Shape;825;p99"/>
          <p:cNvGrpSpPr/>
          <p:nvPr/>
        </p:nvGrpSpPr>
        <p:grpSpPr>
          <a:xfrm>
            <a:off x="6911875" y="1712975"/>
            <a:ext cx="1593000" cy="1955899"/>
            <a:chOff x="6911875" y="1847400"/>
            <a:chExt cx="1593000" cy="1955899"/>
          </a:xfrm>
        </p:grpSpPr>
        <p:sp>
          <p:nvSpPr>
            <p:cNvPr id="826" name="Google Shape;826;p99"/>
            <p:cNvSpPr/>
            <p:nvPr/>
          </p:nvSpPr>
          <p:spPr>
            <a:xfrm>
              <a:off x="6911875" y="1847400"/>
              <a:ext cx="15930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1/0を絵に直す</a:t>
              </a:r>
              <a:endParaRPr>
                <a:solidFill>
                  <a:schemeClr val="dk1"/>
                </a:solidFill>
                <a:latin typeface="HiraKakuPro-W3"/>
                <a:ea typeface="HiraKakuPro-W3"/>
                <a:cs typeface="HiraKakuPro-W3"/>
                <a:sym typeface="HiraKakuPro-W3"/>
              </a:endParaRPr>
            </a:p>
          </p:txBody>
        </p:sp>
        <p:pic>
          <p:nvPicPr>
            <p:cNvPr id="827" name="Google Shape;827;p99"/>
            <p:cNvPicPr preferRelativeResize="0"/>
            <p:nvPr/>
          </p:nvPicPr>
          <p:blipFill rotWithShape="1">
            <a:blip r:embed="rId5">
              <a:alphaModFix/>
            </a:blip>
            <a:srcRect l="17704" t="12426" r="16721" b="15786"/>
            <a:stretch/>
          </p:blipFill>
          <p:spPr>
            <a:xfrm>
              <a:off x="7099800" y="2534725"/>
              <a:ext cx="1158774" cy="1268574"/>
            </a:xfrm>
            <a:prstGeom prst="rect">
              <a:avLst/>
            </a:prstGeom>
            <a:noFill/>
            <a:ln>
              <a:noFill/>
            </a:ln>
          </p:spPr>
        </p:pic>
      </p:grpSp>
      <p:sp>
        <p:nvSpPr>
          <p:cNvPr id="828" name="Google Shape;828;p99"/>
          <p:cNvSpPr/>
          <p:nvPr/>
        </p:nvSpPr>
        <p:spPr>
          <a:xfrm>
            <a:off x="1898038" y="273435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9"/>
          <p:cNvSpPr/>
          <p:nvPr/>
        </p:nvSpPr>
        <p:spPr>
          <a:xfrm>
            <a:off x="3897738"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9"/>
          <p:cNvSpPr/>
          <p:nvPr/>
        </p:nvSpPr>
        <p:spPr>
          <a:xfrm>
            <a:off x="6452600"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 name="Google Shape;831;p99"/>
          <p:cNvGrpSpPr/>
          <p:nvPr/>
        </p:nvGrpSpPr>
        <p:grpSpPr>
          <a:xfrm>
            <a:off x="4249750" y="1712975"/>
            <a:ext cx="2113150" cy="2481275"/>
            <a:chOff x="4249750" y="1712975"/>
            <a:chExt cx="2113150" cy="2481275"/>
          </a:xfrm>
        </p:grpSpPr>
        <p:grpSp>
          <p:nvGrpSpPr>
            <p:cNvPr id="832" name="Google Shape;832;p99"/>
            <p:cNvGrpSpPr/>
            <p:nvPr/>
          </p:nvGrpSpPr>
          <p:grpSpPr>
            <a:xfrm>
              <a:off x="4309210" y="1712975"/>
              <a:ext cx="1966750" cy="2100775"/>
              <a:chOff x="4303848" y="1847400"/>
              <a:chExt cx="1966750" cy="2100775"/>
            </a:xfrm>
          </p:grpSpPr>
          <p:sp>
            <p:nvSpPr>
              <p:cNvPr id="833" name="Google Shape;833;p99"/>
              <p:cNvSpPr/>
              <p:nvPr/>
            </p:nvSpPr>
            <p:spPr>
              <a:xfrm>
                <a:off x="4716713"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送る</a:t>
                </a:r>
                <a:endParaRPr>
                  <a:solidFill>
                    <a:schemeClr val="dk1"/>
                  </a:solidFill>
                  <a:latin typeface="HiraKakuPro-W3"/>
                  <a:ea typeface="HiraKakuPro-W3"/>
                  <a:cs typeface="HiraKakuPro-W3"/>
                  <a:sym typeface="HiraKakuPro-W3"/>
                </a:endParaRPr>
              </a:p>
            </p:txBody>
          </p:sp>
          <p:pic>
            <p:nvPicPr>
              <p:cNvPr id="834" name="Google Shape;834;p99"/>
              <p:cNvPicPr preferRelativeResize="0"/>
              <p:nvPr/>
            </p:nvPicPr>
            <p:blipFill>
              <a:blip r:embed="rId6">
                <a:alphaModFix/>
              </a:blip>
              <a:stretch>
                <a:fillRect/>
              </a:stretch>
            </p:blipFill>
            <p:spPr>
              <a:xfrm>
                <a:off x="4303848" y="2680400"/>
                <a:ext cx="668100" cy="890800"/>
              </a:xfrm>
              <a:prstGeom prst="rect">
                <a:avLst/>
              </a:prstGeom>
              <a:noFill/>
              <a:ln>
                <a:noFill/>
              </a:ln>
            </p:spPr>
          </p:pic>
          <p:pic>
            <p:nvPicPr>
              <p:cNvPr id="835" name="Google Shape;835;p99"/>
              <p:cNvPicPr preferRelativeResize="0"/>
              <p:nvPr/>
            </p:nvPicPr>
            <p:blipFill>
              <a:blip r:embed="rId6">
                <a:alphaModFix/>
              </a:blip>
              <a:stretch>
                <a:fillRect/>
              </a:stretch>
            </p:blipFill>
            <p:spPr>
              <a:xfrm>
                <a:off x="5602498" y="3057375"/>
                <a:ext cx="668100" cy="890800"/>
              </a:xfrm>
              <a:prstGeom prst="rect">
                <a:avLst/>
              </a:prstGeom>
              <a:noFill/>
              <a:ln>
                <a:noFill/>
              </a:ln>
            </p:spPr>
          </p:pic>
          <p:pic>
            <p:nvPicPr>
              <p:cNvPr id="836" name="Google Shape;836;p99"/>
              <p:cNvPicPr preferRelativeResize="0"/>
              <p:nvPr/>
            </p:nvPicPr>
            <p:blipFill>
              <a:blip r:embed="rId7">
                <a:alphaModFix/>
              </a:blip>
              <a:stretch>
                <a:fillRect/>
              </a:stretch>
            </p:blipFill>
            <p:spPr>
              <a:xfrm rot="7470336">
                <a:off x="5164693" y="3126868"/>
                <a:ext cx="245052" cy="438379"/>
              </a:xfrm>
              <a:prstGeom prst="rect">
                <a:avLst/>
              </a:prstGeom>
              <a:noFill/>
              <a:ln>
                <a:noFill/>
              </a:ln>
            </p:spPr>
          </p:pic>
        </p:grpSp>
        <p:pic>
          <p:nvPicPr>
            <p:cNvPr id="837" name="Google Shape;837;p99"/>
            <p:cNvPicPr preferRelativeResize="0"/>
            <p:nvPr/>
          </p:nvPicPr>
          <p:blipFill>
            <a:blip r:embed="rId8">
              <a:alphaModFix/>
            </a:blip>
            <a:stretch>
              <a:fillRect/>
            </a:stretch>
          </p:blipFill>
          <p:spPr>
            <a:xfrm>
              <a:off x="4249750" y="3668875"/>
              <a:ext cx="644500" cy="177050"/>
            </a:xfrm>
            <a:prstGeom prst="rect">
              <a:avLst/>
            </a:prstGeom>
            <a:noFill/>
            <a:ln>
              <a:noFill/>
            </a:ln>
          </p:spPr>
        </p:pic>
        <p:pic>
          <p:nvPicPr>
            <p:cNvPr id="838" name="Google Shape;838;p99"/>
            <p:cNvPicPr preferRelativeResize="0"/>
            <p:nvPr/>
          </p:nvPicPr>
          <p:blipFill>
            <a:blip r:embed="rId9">
              <a:alphaModFix/>
            </a:blip>
            <a:stretch>
              <a:fillRect/>
            </a:stretch>
          </p:blipFill>
          <p:spPr>
            <a:xfrm>
              <a:off x="5718400" y="4024152"/>
              <a:ext cx="644500" cy="170098"/>
            </a:xfrm>
            <a:prstGeom prst="rect">
              <a:avLst/>
            </a:prstGeom>
            <a:noFill/>
            <a:ln>
              <a:noFill/>
            </a:ln>
          </p:spPr>
        </p:pic>
        <p:sp>
          <p:nvSpPr>
            <p:cNvPr id="839" name="Google Shape;839;p99"/>
            <p:cNvSpPr/>
            <p:nvPr/>
          </p:nvSpPr>
          <p:spPr>
            <a:xfrm>
              <a:off x="4497244" y="3433350"/>
              <a:ext cx="146825" cy="239025"/>
            </a:xfrm>
            <a:custGeom>
              <a:avLst/>
              <a:gdLst/>
              <a:ahLst/>
              <a:cxnLst/>
              <a:rect l="l" t="t" r="r" b="b"/>
              <a:pathLst>
                <a:path w="5873" h="9561" extrusionOk="0">
                  <a:moveTo>
                    <a:pt x="5829" y="0"/>
                  </a:moveTo>
                  <a:cubicBezTo>
                    <a:pt x="6182" y="2116"/>
                    <a:pt x="1641" y="1639"/>
                    <a:pt x="324" y="3332"/>
                  </a:cubicBezTo>
                  <a:cubicBezTo>
                    <a:pt x="-1136" y="5209"/>
                    <a:pt x="3051" y="7305"/>
                    <a:pt x="3801" y="9561"/>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sp>
          <p:nvSpPr>
            <p:cNvPr id="840" name="Google Shape;840;p99"/>
            <p:cNvSpPr/>
            <p:nvPr/>
          </p:nvSpPr>
          <p:spPr>
            <a:xfrm>
              <a:off x="5930616" y="3813625"/>
              <a:ext cx="110325" cy="206425"/>
            </a:xfrm>
            <a:custGeom>
              <a:avLst/>
              <a:gdLst/>
              <a:ahLst/>
              <a:cxnLst/>
              <a:rect l="l" t="t" r="r" b="b"/>
              <a:pathLst>
                <a:path w="4413" h="8257" extrusionOk="0">
                  <a:moveTo>
                    <a:pt x="791" y="0"/>
                  </a:moveTo>
                  <a:cubicBezTo>
                    <a:pt x="1062" y="1626"/>
                    <a:pt x="-728" y="3685"/>
                    <a:pt x="357" y="4925"/>
                  </a:cubicBezTo>
                  <a:cubicBezTo>
                    <a:pt x="1509" y="6242"/>
                    <a:pt x="4413" y="6507"/>
                    <a:pt x="4413" y="8257"/>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情報って何だろう？</a:t>
            </a:r>
            <a:endParaRPr/>
          </a:p>
        </p:txBody>
      </p:sp>
      <p:sp>
        <p:nvSpPr>
          <p:cNvPr id="98" name="Google Shape;98;p19"/>
          <p:cNvSpPr txBox="1">
            <a:spLocks noGrp="1"/>
          </p:cNvSpPr>
          <p:nvPr>
            <p:ph type="body" idx="1"/>
          </p:nvPr>
        </p:nvSpPr>
        <p:spPr>
          <a:xfrm>
            <a:off x="539850" y="1285538"/>
            <a:ext cx="8064300" cy="6465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Q）「情報」ってコンピュータのことを勉強する教科じゃないの？</a:t>
            </a:r>
            <a:endParaRPr/>
          </a:p>
        </p:txBody>
      </p:sp>
      <p:sp>
        <p:nvSpPr>
          <p:cNvPr id="99" name="Google Shape;99;p19"/>
          <p:cNvSpPr/>
          <p:nvPr/>
        </p:nvSpPr>
        <p:spPr>
          <a:xfrm>
            <a:off x="539850" y="1932050"/>
            <a:ext cx="8229600" cy="2760000"/>
          </a:xfrm>
          <a:prstGeom prst="roundRect">
            <a:avLst>
              <a:gd name="adj" fmla="val 4035"/>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ja" sz="1800">
                <a:solidFill>
                  <a:schemeClr val="lt1"/>
                </a:solidFill>
              </a:rPr>
              <a:t>　いいえ、情報とはコンピュータのことだけを学ぶ学問ではありません。情報とは、様々なデータや知識、メッセージなどを含むもので、それを収集・処理・伝達することができるものを指します。例えば、インターネットやテレビ、新聞や本などから得られる情報があります。情報を正しく扱うことは、現代社会において非常に重要なスキルの一つであり、学校でも情報教育が行われています。高校の情報科目「情報Ⅰ」「情報Ⅱ」では、情報社会における問題解決能力や情報活用能力を身につけることが目的とされており、コンピュータの基礎知識やプログラミングも学習されますが、それだけが情報に関する学問ではありません。</a:t>
            </a:r>
            <a:endParaRPr sz="1800">
              <a:solidFill>
                <a:schemeClr val="lt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0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送信手順の流れ</a:t>
            </a:r>
            <a:endParaRPr/>
          </a:p>
        </p:txBody>
      </p:sp>
      <p:grpSp>
        <p:nvGrpSpPr>
          <p:cNvPr id="846" name="Google Shape;846;p100"/>
          <p:cNvGrpSpPr/>
          <p:nvPr/>
        </p:nvGrpSpPr>
        <p:grpSpPr>
          <a:xfrm>
            <a:off x="571900" y="1712975"/>
            <a:ext cx="1072200" cy="1808751"/>
            <a:chOff x="644325" y="1847400"/>
            <a:chExt cx="1072200" cy="1808751"/>
          </a:xfrm>
        </p:grpSpPr>
        <p:sp>
          <p:nvSpPr>
            <p:cNvPr id="847" name="Google Shape;847;p100"/>
            <p:cNvSpPr/>
            <p:nvPr/>
          </p:nvSpPr>
          <p:spPr>
            <a:xfrm>
              <a:off x="644325" y="1847400"/>
              <a:ext cx="10722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ja">
                  <a:solidFill>
                    <a:schemeClr val="dk1"/>
                  </a:solidFill>
                  <a:latin typeface="HiraKakuPro-W3"/>
                  <a:ea typeface="HiraKakuPro-W3"/>
                  <a:cs typeface="HiraKakuPro-W3"/>
                  <a:sym typeface="HiraKakuPro-W3"/>
                </a:rPr>
                <a:t>絵を描く</a:t>
              </a:r>
              <a:endParaRPr/>
            </a:p>
          </p:txBody>
        </p:sp>
        <p:pic>
          <p:nvPicPr>
            <p:cNvPr id="848" name="Google Shape;848;p100"/>
            <p:cNvPicPr preferRelativeResize="0"/>
            <p:nvPr/>
          </p:nvPicPr>
          <p:blipFill>
            <a:blip r:embed="rId3">
              <a:alphaModFix/>
            </a:blip>
            <a:stretch>
              <a:fillRect/>
            </a:stretch>
          </p:blipFill>
          <p:spPr>
            <a:xfrm>
              <a:off x="788751" y="2484825"/>
              <a:ext cx="783326" cy="1171326"/>
            </a:xfrm>
            <a:prstGeom prst="rect">
              <a:avLst/>
            </a:prstGeom>
            <a:noFill/>
            <a:ln>
              <a:noFill/>
            </a:ln>
          </p:spPr>
        </p:pic>
      </p:grpSp>
      <p:grpSp>
        <p:nvGrpSpPr>
          <p:cNvPr id="849" name="Google Shape;849;p100"/>
          <p:cNvGrpSpPr/>
          <p:nvPr/>
        </p:nvGrpSpPr>
        <p:grpSpPr>
          <a:xfrm>
            <a:off x="2434563" y="1724000"/>
            <a:ext cx="1238700" cy="1786699"/>
            <a:chOff x="2434588" y="1847400"/>
            <a:chExt cx="1238700" cy="1786699"/>
          </a:xfrm>
        </p:grpSpPr>
        <p:sp>
          <p:nvSpPr>
            <p:cNvPr id="850" name="Google Shape;850;p100"/>
            <p:cNvSpPr/>
            <p:nvPr/>
          </p:nvSpPr>
          <p:spPr>
            <a:xfrm>
              <a:off x="2434588"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1/0に直す</a:t>
              </a:r>
              <a:endParaRPr>
                <a:solidFill>
                  <a:schemeClr val="dk1"/>
                </a:solidFill>
                <a:latin typeface="HiraKakuPro-W3"/>
                <a:ea typeface="HiraKakuPro-W3"/>
                <a:cs typeface="HiraKakuPro-W3"/>
                <a:sym typeface="HiraKakuPro-W3"/>
              </a:endParaRPr>
            </a:p>
          </p:txBody>
        </p:sp>
        <p:pic>
          <p:nvPicPr>
            <p:cNvPr id="851" name="Google Shape;851;p100"/>
            <p:cNvPicPr preferRelativeResize="0"/>
            <p:nvPr/>
          </p:nvPicPr>
          <p:blipFill>
            <a:blip r:embed="rId4">
              <a:alphaModFix/>
            </a:blip>
            <a:stretch>
              <a:fillRect/>
            </a:stretch>
          </p:blipFill>
          <p:spPr>
            <a:xfrm>
              <a:off x="2434588" y="2506868"/>
              <a:ext cx="1238700" cy="1127232"/>
            </a:xfrm>
            <a:prstGeom prst="rect">
              <a:avLst/>
            </a:prstGeom>
            <a:noFill/>
            <a:ln>
              <a:noFill/>
            </a:ln>
          </p:spPr>
        </p:pic>
      </p:grpSp>
      <p:grpSp>
        <p:nvGrpSpPr>
          <p:cNvPr id="852" name="Google Shape;852;p100"/>
          <p:cNvGrpSpPr/>
          <p:nvPr/>
        </p:nvGrpSpPr>
        <p:grpSpPr>
          <a:xfrm>
            <a:off x="6911875" y="1712975"/>
            <a:ext cx="1593000" cy="1955899"/>
            <a:chOff x="6911875" y="1847400"/>
            <a:chExt cx="1593000" cy="1955899"/>
          </a:xfrm>
        </p:grpSpPr>
        <p:sp>
          <p:nvSpPr>
            <p:cNvPr id="853" name="Google Shape;853;p100"/>
            <p:cNvSpPr/>
            <p:nvPr/>
          </p:nvSpPr>
          <p:spPr>
            <a:xfrm>
              <a:off x="6911875" y="1847400"/>
              <a:ext cx="1593000" cy="354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1/0を絵に直す</a:t>
              </a:r>
              <a:endParaRPr>
                <a:solidFill>
                  <a:schemeClr val="dk1"/>
                </a:solidFill>
                <a:latin typeface="HiraKakuPro-W3"/>
                <a:ea typeface="HiraKakuPro-W3"/>
                <a:cs typeface="HiraKakuPro-W3"/>
                <a:sym typeface="HiraKakuPro-W3"/>
              </a:endParaRPr>
            </a:p>
          </p:txBody>
        </p:sp>
        <p:pic>
          <p:nvPicPr>
            <p:cNvPr id="854" name="Google Shape;854;p100"/>
            <p:cNvPicPr preferRelativeResize="0"/>
            <p:nvPr/>
          </p:nvPicPr>
          <p:blipFill rotWithShape="1">
            <a:blip r:embed="rId5">
              <a:alphaModFix/>
            </a:blip>
            <a:srcRect l="17704" t="12426" r="16721" b="15786"/>
            <a:stretch/>
          </p:blipFill>
          <p:spPr>
            <a:xfrm>
              <a:off x="7099800" y="2534725"/>
              <a:ext cx="1158774" cy="1268574"/>
            </a:xfrm>
            <a:prstGeom prst="rect">
              <a:avLst/>
            </a:prstGeom>
            <a:noFill/>
            <a:ln>
              <a:noFill/>
            </a:ln>
          </p:spPr>
        </p:pic>
      </p:grpSp>
      <p:sp>
        <p:nvSpPr>
          <p:cNvPr id="855" name="Google Shape;855;p100"/>
          <p:cNvSpPr/>
          <p:nvPr/>
        </p:nvSpPr>
        <p:spPr>
          <a:xfrm>
            <a:off x="1898038" y="273435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00"/>
          <p:cNvSpPr/>
          <p:nvPr/>
        </p:nvSpPr>
        <p:spPr>
          <a:xfrm>
            <a:off x="3897738"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00"/>
          <p:cNvSpPr/>
          <p:nvPr/>
        </p:nvSpPr>
        <p:spPr>
          <a:xfrm>
            <a:off x="6452600" y="2698400"/>
            <a:ext cx="282600" cy="268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100"/>
          <p:cNvGrpSpPr/>
          <p:nvPr/>
        </p:nvGrpSpPr>
        <p:grpSpPr>
          <a:xfrm>
            <a:off x="4249750" y="1712975"/>
            <a:ext cx="2113150" cy="2481275"/>
            <a:chOff x="4249750" y="1712975"/>
            <a:chExt cx="2113150" cy="2481275"/>
          </a:xfrm>
        </p:grpSpPr>
        <p:grpSp>
          <p:nvGrpSpPr>
            <p:cNvPr id="859" name="Google Shape;859;p100"/>
            <p:cNvGrpSpPr/>
            <p:nvPr/>
          </p:nvGrpSpPr>
          <p:grpSpPr>
            <a:xfrm>
              <a:off x="4309210" y="1712975"/>
              <a:ext cx="1966750" cy="2100775"/>
              <a:chOff x="4303848" y="1847400"/>
              <a:chExt cx="1966750" cy="2100775"/>
            </a:xfrm>
          </p:grpSpPr>
          <p:sp>
            <p:nvSpPr>
              <p:cNvPr id="860" name="Google Shape;860;p100"/>
              <p:cNvSpPr/>
              <p:nvPr/>
            </p:nvSpPr>
            <p:spPr>
              <a:xfrm>
                <a:off x="4716713"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送る</a:t>
                </a:r>
                <a:endParaRPr>
                  <a:solidFill>
                    <a:schemeClr val="dk1"/>
                  </a:solidFill>
                  <a:latin typeface="HiraKakuPro-W3"/>
                  <a:ea typeface="HiraKakuPro-W3"/>
                  <a:cs typeface="HiraKakuPro-W3"/>
                  <a:sym typeface="HiraKakuPro-W3"/>
                </a:endParaRPr>
              </a:p>
            </p:txBody>
          </p:sp>
          <p:pic>
            <p:nvPicPr>
              <p:cNvPr id="861" name="Google Shape;861;p100"/>
              <p:cNvPicPr preferRelativeResize="0"/>
              <p:nvPr/>
            </p:nvPicPr>
            <p:blipFill>
              <a:blip r:embed="rId6">
                <a:alphaModFix/>
              </a:blip>
              <a:stretch>
                <a:fillRect/>
              </a:stretch>
            </p:blipFill>
            <p:spPr>
              <a:xfrm>
                <a:off x="4303848" y="2680400"/>
                <a:ext cx="668100" cy="890800"/>
              </a:xfrm>
              <a:prstGeom prst="rect">
                <a:avLst/>
              </a:prstGeom>
              <a:noFill/>
              <a:ln>
                <a:noFill/>
              </a:ln>
            </p:spPr>
          </p:pic>
          <p:pic>
            <p:nvPicPr>
              <p:cNvPr id="862" name="Google Shape;862;p100"/>
              <p:cNvPicPr preferRelativeResize="0"/>
              <p:nvPr/>
            </p:nvPicPr>
            <p:blipFill>
              <a:blip r:embed="rId6">
                <a:alphaModFix/>
              </a:blip>
              <a:stretch>
                <a:fillRect/>
              </a:stretch>
            </p:blipFill>
            <p:spPr>
              <a:xfrm>
                <a:off x="5602498" y="3057375"/>
                <a:ext cx="668100" cy="890800"/>
              </a:xfrm>
              <a:prstGeom prst="rect">
                <a:avLst/>
              </a:prstGeom>
              <a:noFill/>
              <a:ln>
                <a:noFill/>
              </a:ln>
            </p:spPr>
          </p:pic>
          <p:pic>
            <p:nvPicPr>
              <p:cNvPr id="863" name="Google Shape;863;p100"/>
              <p:cNvPicPr preferRelativeResize="0"/>
              <p:nvPr/>
            </p:nvPicPr>
            <p:blipFill>
              <a:blip r:embed="rId7">
                <a:alphaModFix/>
              </a:blip>
              <a:stretch>
                <a:fillRect/>
              </a:stretch>
            </p:blipFill>
            <p:spPr>
              <a:xfrm rot="7470336">
                <a:off x="5164693" y="3126868"/>
                <a:ext cx="245052" cy="438379"/>
              </a:xfrm>
              <a:prstGeom prst="rect">
                <a:avLst/>
              </a:prstGeom>
              <a:noFill/>
              <a:ln>
                <a:noFill/>
              </a:ln>
            </p:spPr>
          </p:pic>
        </p:grpSp>
        <p:pic>
          <p:nvPicPr>
            <p:cNvPr id="864" name="Google Shape;864;p100"/>
            <p:cNvPicPr preferRelativeResize="0"/>
            <p:nvPr/>
          </p:nvPicPr>
          <p:blipFill>
            <a:blip r:embed="rId8">
              <a:alphaModFix/>
            </a:blip>
            <a:stretch>
              <a:fillRect/>
            </a:stretch>
          </p:blipFill>
          <p:spPr>
            <a:xfrm>
              <a:off x="4249750" y="3668875"/>
              <a:ext cx="644500" cy="177050"/>
            </a:xfrm>
            <a:prstGeom prst="rect">
              <a:avLst/>
            </a:prstGeom>
            <a:noFill/>
            <a:ln>
              <a:noFill/>
            </a:ln>
          </p:spPr>
        </p:pic>
        <p:pic>
          <p:nvPicPr>
            <p:cNvPr id="865" name="Google Shape;865;p100"/>
            <p:cNvPicPr preferRelativeResize="0"/>
            <p:nvPr/>
          </p:nvPicPr>
          <p:blipFill>
            <a:blip r:embed="rId9">
              <a:alphaModFix/>
            </a:blip>
            <a:stretch>
              <a:fillRect/>
            </a:stretch>
          </p:blipFill>
          <p:spPr>
            <a:xfrm>
              <a:off x="5718400" y="4024152"/>
              <a:ext cx="644500" cy="170098"/>
            </a:xfrm>
            <a:prstGeom prst="rect">
              <a:avLst/>
            </a:prstGeom>
            <a:noFill/>
            <a:ln>
              <a:noFill/>
            </a:ln>
          </p:spPr>
        </p:pic>
        <p:sp>
          <p:nvSpPr>
            <p:cNvPr id="866" name="Google Shape;866;p100"/>
            <p:cNvSpPr/>
            <p:nvPr/>
          </p:nvSpPr>
          <p:spPr>
            <a:xfrm>
              <a:off x="4497244" y="3433350"/>
              <a:ext cx="146825" cy="239025"/>
            </a:xfrm>
            <a:custGeom>
              <a:avLst/>
              <a:gdLst/>
              <a:ahLst/>
              <a:cxnLst/>
              <a:rect l="l" t="t" r="r" b="b"/>
              <a:pathLst>
                <a:path w="5873" h="9561" extrusionOk="0">
                  <a:moveTo>
                    <a:pt x="5829" y="0"/>
                  </a:moveTo>
                  <a:cubicBezTo>
                    <a:pt x="6182" y="2116"/>
                    <a:pt x="1641" y="1639"/>
                    <a:pt x="324" y="3332"/>
                  </a:cubicBezTo>
                  <a:cubicBezTo>
                    <a:pt x="-1136" y="5209"/>
                    <a:pt x="3051" y="7305"/>
                    <a:pt x="3801" y="9561"/>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sp>
          <p:nvSpPr>
            <p:cNvPr id="867" name="Google Shape;867;p100"/>
            <p:cNvSpPr/>
            <p:nvPr/>
          </p:nvSpPr>
          <p:spPr>
            <a:xfrm>
              <a:off x="5930616" y="3813625"/>
              <a:ext cx="110325" cy="206425"/>
            </a:xfrm>
            <a:custGeom>
              <a:avLst/>
              <a:gdLst/>
              <a:ahLst/>
              <a:cxnLst/>
              <a:rect l="l" t="t" r="r" b="b"/>
              <a:pathLst>
                <a:path w="4413" h="8257" extrusionOk="0">
                  <a:moveTo>
                    <a:pt x="791" y="0"/>
                  </a:moveTo>
                  <a:cubicBezTo>
                    <a:pt x="1062" y="1626"/>
                    <a:pt x="-728" y="3685"/>
                    <a:pt x="357" y="4925"/>
                  </a:cubicBezTo>
                  <a:cubicBezTo>
                    <a:pt x="1509" y="6242"/>
                    <a:pt x="4413" y="6507"/>
                    <a:pt x="4413" y="8257"/>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grpSp>
      <p:sp>
        <p:nvSpPr>
          <p:cNvPr id="868" name="Google Shape;868;p100"/>
          <p:cNvSpPr/>
          <p:nvPr/>
        </p:nvSpPr>
        <p:spPr>
          <a:xfrm>
            <a:off x="6824900" y="1559425"/>
            <a:ext cx="1851000" cy="2393700"/>
          </a:xfrm>
          <a:prstGeom prst="roundRect">
            <a:avLst>
              <a:gd name="adj" fmla="val 8711"/>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0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送信手順の流れ</a:t>
            </a:r>
            <a:endParaRPr/>
          </a:p>
        </p:txBody>
      </p:sp>
      <p:grpSp>
        <p:nvGrpSpPr>
          <p:cNvPr id="874" name="Google Shape;874;p101"/>
          <p:cNvGrpSpPr/>
          <p:nvPr/>
        </p:nvGrpSpPr>
        <p:grpSpPr>
          <a:xfrm>
            <a:off x="5559150" y="1632375"/>
            <a:ext cx="1917128" cy="2473578"/>
            <a:chOff x="6911882" y="1969167"/>
            <a:chExt cx="1401000" cy="1807643"/>
          </a:xfrm>
        </p:grpSpPr>
        <p:sp>
          <p:nvSpPr>
            <p:cNvPr id="875" name="Google Shape;875;p101"/>
            <p:cNvSpPr/>
            <p:nvPr/>
          </p:nvSpPr>
          <p:spPr>
            <a:xfrm>
              <a:off x="6911882" y="1969167"/>
              <a:ext cx="1401000" cy="304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1/0を絵に直す</a:t>
              </a:r>
              <a:endParaRPr>
                <a:solidFill>
                  <a:schemeClr val="dk1"/>
                </a:solidFill>
                <a:latin typeface="HiraKakuPro-W3"/>
                <a:ea typeface="HiraKakuPro-W3"/>
                <a:cs typeface="HiraKakuPro-W3"/>
                <a:sym typeface="HiraKakuPro-W3"/>
              </a:endParaRPr>
            </a:p>
          </p:txBody>
        </p:sp>
        <p:pic>
          <p:nvPicPr>
            <p:cNvPr id="876" name="Google Shape;876;p101"/>
            <p:cNvPicPr preferRelativeResize="0"/>
            <p:nvPr/>
          </p:nvPicPr>
          <p:blipFill rotWithShape="1">
            <a:blip r:embed="rId3">
              <a:alphaModFix/>
            </a:blip>
            <a:srcRect l="17704" t="12426" r="16721" b="15786"/>
            <a:stretch/>
          </p:blipFill>
          <p:spPr>
            <a:xfrm>
              <a:off x="6994086" y="2423045"/>
              <a:ext cx="1236591" cy="1353765"/>
            </a:xfrm>
            <a:prstGeom prst="rect">
              <a:avLst/>
            </a:prstGeom>
            <a:noFill/>
            <a:ln>
              <a:noFill/>
            </a:ln>
          </p:spPr>
        </p:pic>
      </p:grpSp>
      <p:grpSp>
        <p:nvGrpSpPr>
          <p:cNvPr id="877" name="Google Shape;877;p101"/>
          <p:cNvGrpSpPr/>
          <p:nvPr/>
        </p:nvGrpSpPr>
        <p:grpSpPr>
          <a:xfrm>
            <a:off x="1352346" y="1861786"/>
            <a:ext cx="1560773" cy="1832670"/>
            <a:chOff x="4249750" y="1712975"/>
            <a:chExt cx="2113150" cy="2481275"/>
          </a:xfrm>
        </p:grpSpPr>
        <p:grpSp>
          <p:nvGrpSpPr>
            <p:cNvPr id="878" name="Google Shape;878;p101"/>
            <p:cNvGrpSpPr/>
            <p:nvPr/>
          </p:nvGrpSpPr>
          <p:grpSpPr>
            <a:xfrm>
              <a:off x="4309210" y="1712975"/>
              <a:ext cx="1966750" cy="2100775"/>
              <a:chOff x="4303848" y="1847400"/>
              <a:chExt cx="1966750" cy="2100775"/>
            </a:xfrm>
          </p:grpSpPr>
          <p:sp>
            <p:nvSpPr>
              <p:cNvPr id="879" name="Google Shape;879;p101"/>
              <p:cNvSpPr/>
              <p:nvPr/>
            </p:nvSpPr>
            <p:spPr>
              <a:xfrm>
                <a:off x="4716713" y="1847400"/>
                <a:ext cx="1238700" cy="3549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送る</a:t>
                </a:r>
                <a:endParaRPr>
                  <a:solidFill>
                    <a:schemeClr val="dk1"/>
                  </a:solidFill>
                  <a:latin typeface="HiraKakuPro-W3"/>
                  <a:ea typeface="HiraKakuPro-W3"/>
                  <a:cs typeface="HiraKakuPro-W3"/>
                  <a:sym typeface="HiraKakuPro-W3"/>
                </a:endParaRPr>
              </a:p>
            </p:txBody>
          </p:sp>
          <p:pic>
            <p:nvPicPr>
              <p:cNvPr id="880" name="Google Shape;880;p101"/>
              <p:cNvPicPr preferRelativeResize="0"/>
              <p:nvPr/>
            </p:nvPicPr>
            <p:blipFill>
              <a:blip r:embed="rId4">
                <a:alphaModFix/>
              </a:blip>
              <a:stretch>
                <a:fillRect/>
              </a:stretch>
            </p:blipFill>
            <p:spPr>
              <a:xfrm>
                <a:off x="4303848" y="2680400"/>
                <a:ext cx="668100" cy="890800"/>
              </a:xfrm>
              <a:prstGeom prst="rect">
                <a:avLst/>
              </a:prstGeom>
              <a:noFill/>
              <a:ln>
                <a:noFill/>
              </a:ln>
            </p:spPr>
          </p:pic>
          <p:pic>
            <p:nvPicPr>
              <p:cNvPr id="881" name="Google Shape;881;p101"/>
              <p:cNvPicPr preferRelativeResize="0"/>
              <p:nvPr/>
            </p:nvPicPr>
            <p:blipFill>
              <a:blip r:embed="rId4">
                <a:alphaModFix/>
              </a:blip>
              <a:stretch>
                <a:fillRect/>
              </a:stretch>
            </p:blipFill>
            <p:spPr>
              <a:xfrm>
                <a:off x="5602498" y="3057375"/>
                <a:ext cx="668100" cy="890800"/>
              </a:xfrm>
              <a:prstGeom prst="rect">
                <a:avLst/>
              </a:prstGeom>
              <a:noFill/>
              <a:ln>
                <a:noFill/>
              </a:ln>
            </p:spPr>
          </p:pic>
          <p:pic>
            <p:nvPicPr>
              <p:cNvPr id="882" name="Google Shape;882;p101"/>
              <p:cNvPicPr preferRelativeResize="0"/>
              <p:nvPr/>
            </p:nvPicPr>
            <p:blipFill>
              <a:blip r:embed="rId5">
                <a:alphaModFix/>
              </a:blip>
              <a:stretch>
                <a:fillRect/>
              </a:stretch>
            </p:blipFill>
            <p:spPr>
              <a:xfrm rot="7470336">
                <a:off x="5164693" y="3126868"/>
                <a:ext cx="245052" cy="438379"/>
              </a:xfrm>
              <a:prstGeom prst="rect">
                <a:avLst/>
              </a:prstGeom>
              <a:noFill/>
              <a:ln>
                <a:noFill/>
              </a:ln>
            </p:spPr>
          </p:pic>
        </p:grpSp>
        <p:pic>
          <p:nvPicPr>
            <p:cNvPr id="883" name="Google Shape;883;p101"/>
            <p:cNvPicPr preferRelativeResize="0"/>
            <p:nvPr/>
          </p:nvPicPr>
          <p:blipFill>
            <a:blip r:embed="rId6">
              <a:alphaModFix/>
            </a:blip>
            <a:stretch>
              <a:fillRect/>
            </a:stretch>
          </p:blipFill>
          <p:spPr>
            <a:xfrm>
              <a:off x="4249750" y="3668875"/>
              <a:ext cx="644500" cy="177050"/>
            </a:xfrm>
            <a:prstGeom prst="rect">
              <a:avLst/>
            </a:prstGeom>
            <a:noFill/>
            <a:ln>
              <a:noFill/>
            </a:ln>
          </p:spPr>
        </p:pic>
        <p:pic>
          <p:nvPicPr>
            <p:cNvPr id="884" name="Google Shape;884;p101"/>
            <p:cNvPicPr preferRelativeResize="0"/>
            <p:nvPr/>
          </p:nvPicPr>
          <p:blipFill>
            <a:blip r:embed="rId7">
              <a:alphaModFix/>
            </a:blip>
            <a:stretch>
              <a:fillRect/>
            </a:stretch>
          </p:blipFill>
          <p:spPr>
            <a:xfrm>
              <a:off x="5718400" y="4024152"/>
              <a:ext cx="644500" cy="170098"/>
            </a:xfrm>
            <a:prstGeom prst="rect">
              <a:avLst/>
            </a:prstGeom>
            <a:noFill/>
            <a:ln>
              <a:noFill/>
            </a:ln>
          </p:spPr>
        </p:pic>
        <p:sp>
          <p:nvSpPr>
            <p:cNvPr id="885" name="Google Shape;885;p101"/>
            <p:cNvSpPr/>
            <p:nvPr/>
          </p:nvSpPr>
          <p:spPr>
            <a:xfrm>
              <a:off x="4497244" y="3433350"/>
              <a:ext cx="146825" cy="239025"/>
            </a:xfrm>
            <a:custGeom>
              <a:avLst/>
              <a:gdLst/>
              <a:ahLst/>
              <a:cxnLst/>
              <a:rect l="l" t="t" r="r" b="b"/>
              <a:pathLst>
                <a:path w="5873" h="9561" extrusionOk="0">
                  <a:moveTo>
                    <a:pt x="5829" y="0"/>
                  </a:moveTo>
                  <a:cubicBezTo>
                    <a:pt x="6182" y="2116"/>
                    <a:pt x="1641" y="1639"/>
                    <a:pt x="324" y="3332"/>
                  </a:cubicBezTo>
                  <a:cubicBezTo>
                    <a:pt x="-1136" y="5209"/>
                    <a:pt x="3051" y="7305"/>
                    <a:pt x="3801" y="9561"/>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sp>
          <p:nvSpPr>
            <p:cNvPr id="886" name="Google Shape;886;p101"/>
            <p:cNvSpPr/>
            <p:nvPr/>
          </p:nvSpPr>
          <p:spPr>
            <a:xfrm>
              <a:off x="5930616" y="3813625"/>
              <a:ext cx="110325" cy="206425"/>
            </a:xfrm>
            <a:custGeom>
              <a:avLst/>
              <a:gdLst/>
              <a:ahLst/>
              <a:cxnLst/>
              <a:rect l="l" t="t" r="r" b="b"/>
              <a:pathLst>
                <a:path w="4413" h="8257" extrusionOk="0">
                  <a:moveTo>
                    <a:pt x="791" y="0"/>
                  </a:moveTo>
                  <a:cubicBezTo>
                    <a:pt x="1062" y="1626"/>
                    <a:pt x="-728" y="3685"/>
                    <a:pt x="357" y="4925"/>
                  </a:cubicBezTo>
                  <a:cubicBezTo>
                    <a:pt x="1509" y="6242"/>
                    <a:pt x="4413" y="6507"/>
                    <a:pt x="4413" y="8257"/>
                  </a:cubicBezTo>
                </a:path>
              </a:pathLst>
            </a:custGeom>
            <a:noFill/>
            <a:ln w="19050" cap="flat" cmpd="sng">
              <a:solidFill>
                <a:schemeClr val="dk2"/>
              </a:solidFill>
              <a:prstDash val="solid"/>
              <a:round/>
              <a:headEnd type="none" w="med" len="med"/>
              <a:tailEnd type="none" w="med" len="med"/>
            </a:ln>
          </p:spPr>
          <p:txBody>
            <a:bodyPr/>
            <a:lstStyle/>
            <a:p>
              <a:endParaRPr lang="ja-JP" altLang="en-US"/>
            </a:p>
          </p:txBody>
        </p:sp>
      </p:grpSp>
      <p:grpSp>
        <p:nvGrpSpPr>
          <p:cNvPr id="887" name="Google Shape;887;p101"/>
          <p:cNvGrpSpPr/>
          <p:nvPr/>
        </p:nvGrpSpPr>
        <p:grpSpPr>
          <a:xfrm>
            <a:off x="3565850" y="2713425"/>
            <a:ext cx="1487100" cy="441900"/>
            <a:chOff x="3489650" y="2484825"/>
            <a:chExt cx="1487100" cy="441900"/>
          </a:xfrm>
        </p:grpSpPr>
        <p:sp>
          <p:nvSpPr>
            <p:cNvPr id="888" name="Google Shape;888;p101"/>
            <p:cNvSpPr/>
            <p:nvPr/>
          </p:nvSpPr>
          <p:spPr>
            <a:xfrm>
              <a:off x="3489650" y="2484825"/>
              <a:ext cx="1487100" cy="441900"/>
            </a:xfrm>
            <a:prstGeom prst="rightArrow">
              <a:avLst>
                <a:gd name="adj1" fmla="val 50000"/>
                <a:gd name="adj2" fmla="val 7832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1"/>
            <p:cNvSpPr txBox="1"/>
            <p:nvPr/>
          </p:nvSpPr>
          <p:spPr>
            <a:xfrm>
              <a:off x="3489650" y="2535375"/>
              <a:ext cx="14871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a:latin typeface="HiraKakuPro-W3"/>
                  <a:ea typeface="HiraKakuPro-W3"/>
                  <a:cs typeface="HiraKakuPro-W3"/>
                  <a:sym typeface="HiraKakuPro-W3"/>
                </a:rPr>
                <a:t>01001001001〜</a:t>
              </a:r>
              <a:endParaRPr sz="1100">
                <a:latin typeface="HiraKakuPro-W3"/>
                <a:ea typeface="HiraKakuPro-W3"/>
                <a:cs typeface="HiraKakuPro-W3"/>
                <a:sym typeface="HiraKakuPro-W3"/>
              </a:endParaRPr>
            </a:p>
          </p:txBody>
        </p:sp>
      </p:grpSp>
      <p:sp>
        <p:nvSpPr>
          <p:cNvPr id="890" name="Google Shape;890;p101"/>
          <p:cNvSpPr txBox="1"/>
          <p:nvPr/>
        </p:nvSpPr>
        <p:spPr>
          <a:xfrm>
            <a:off x="5244975" y="4207375"/>
            <a:ext cx="2955600" cy="6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latin typeface="HiraKakuPro-W3"/>
                <a:ea typeface="HiraKakuPro-W3"/>
                <a:cs typeface="HiraKakuPro-W3"/>
                <a:sym typeface="HiraKakuPro-W3"/>
              </a:rPr>
              <a:t>この1/0をドット絵に戻す作業をコンピュータにやってもらおう！</a:t>
            </a:r>
            <a:endParaRPr>
              <a:latin typeface="HiraKakuPro-W3"/>
              <a:ea typeface="HiraKakuPro-W3"/>
              <a:cs typeface="HiraKakuPro-W3"/>
              <a:sym typeface="HiraKakuPro-W3"/>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02"/>
          <p:cNvSpPr txBox="1">
            <a:spLocks noGrp="1"/>
          </p:cNvSpPr>
          <p:nvPr>
            <p:ph type="ctrTitle"/>
          </p:nvPr>
        </p:nvSpPr>
        <p:spPr>
          <a:xfrm>
            <a:off x="2053650" y="1992000"/>
            <a:ext cx="50367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やって欲しいことを整理しよう！</a:t>
            </a:r>
            <a:endParaRPr sz="2400"/>
          </a:p>
          <a:p>
            <a:pPr marL="0" lvl="0" indent="0" algn="l" rtl="0">
              <a:spcBef>
                <a:spcPts val="0"/>
              </a:spcBef>
              <a:spcAft>
                <a:spcPts val="0"/>
              </a:spcAft>
              <a:buNone/>
            </a:pPr>
            <a:r>
              <a:rPr lang="ja" sz="2400"/>
              <a:t>（やりたいこと）</a:t>
            </a:r>
            <a:endParaRPr sz="2400"/>
          </a:p>
        </p:txBody>
      </p:sp>
      <p:sp>
        <p:nvSpPr>
          <p:cNvPr id="896" name="Google Shape;896;p102"/>
          <p:cNvSpPr txBox="1"/>
          <p:nvPr/>
        </p:nvSpPr>
        <p:spPr>
          <a:xfrm>
            <a:off x="2694900" y="4448050"/>
            <a:ext cx="60564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200">
                <a:latin typeface="HiraKakuPro-W3"/>
                <a:ea typeface="HiraKakuPro-W3"/>
                <a:cs typeface="HiraKakuPro-W3"/>
                <a:sym typeface="HiraKakuPro-W3"/>
              </a:rPr>
              <a:t>※やって欲しいこと、備わっていて欲しい機能や性能のことを『仕様』と言います。</a:t>
            </a:r>
            <a:endParaRPr sz="1200">
              <a:latin typeface="HiraKakuPro-W3"/>
              <a:ea typeface="HiraKakuPro-W3"/>
              <a:cs typeface="HiraKakuPro-W3"/>
              <a:sym typeface="HiraKakuPro-W3"/>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0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コンピュータにやって欲しいこと（仕様）</a:t>
            </a:r>
            <a:endParaRPr/>
          </a:p>
        </p:txBody>
      </p:sp>
      <p:sp>
        <p:nvSpPr>
          <p:cNvPr id="902" name="Google Shape;902;p103"/>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81000" algn="l" rtl="0">
              <a:lnSpc>
                <a:spcPct val="150000"/>
              </a:lnSpc>
              <a:spcBef>
                <a:spcPts val="700"/>
              </a:spcBef>
              <a:spcAft>
                <a:spcPts val="0"/>
              </a:spcAft>
              <a:buSzPts val="2400"/>
              <a:buChar char="●"/>
            </a:pPr>
            <a:r>
              <a:rPr lang="ja" sz="2400">
                <a:solidFill>
                  <a:schemeClr val="dk2"/>
                </a:solidFill>
              </a:rPr>
              <a:t>シートに書き込んでください。</a:t>
            </a:r>
            <a:endParaRPr sz="2400">
              <a:solidFill>
                <a:schemeClr val="dk2"/>
              </a:solidFill>
            </a:endParaRPr>
          </a:p>
          <a:p>
            <a:pPr marL="457200" lvl="0" indent="-381000" algn="l" rtl="0">
              <a:lnSpc>
                <a:spcPct val="150000"/>
              </a:lnSpc>
              <a:spcBef>
                <a:spcPts val="0"/>
              </a:spcBef>
              <a:spcAft>
                <a:spcPts val="0"/>
              </a:spcAft>
              <a:buSzPts val="2400"/>
              <a:buChar char="●"/>
            </a:pPr>
            <a:r>
              <a:rPr lang="ja" sz="2400">
                <a:solidFill>
                  <a:schemeClr val="dk2"/>
                </a:solidFill>
              </a:rPr>
              <a:t>時間は 2 分</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0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a:t>解答</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0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出てきた仕様</a:t>
            </a:r>
            <a:endParaRPr/>
          </a:p>
        </p:txBody>
      </p:sp>
      <p:sp>
        <p:nvSpPr>
          <p:cNvPr id="913" name="Google Shape;913;p105"/>
          <p:cNvSpPr txBox="1">
            <a:spLocks noGrp="1"/>
          </p:cNvSpPr>
          <p:nvPr>
            <p:ph type="body" idx="1"/>
          </p:nvPr>
        </p:nvSpPr>
        <p:spPr>
          <a:xfrm>
            <a:off x="452900" y="1446600"/>
            <a:ext cx="8064300" cy="2895600"/>
          </a:xfrm>
          <a:prstGeom prst="rect">
            <a:avLst/>
          </a:prstGeom>
        </p:spPr>
        <p:txBody>
          <a:bodyPr spcFirstLastPara="1" wrap="square" lIns="102500" tIns="102500" rIns="102500" bIns="102500" anchor="t" anchorCtr="0">
            <a:noAutofit/>
          </a:bodyPr>
          <a:lstStyle/>
          <a:p>
            <a:pPr marL="457200" lvl="0" indent="-342900" algn="l" rtl="0">
              <a:lnSpc>
                <a:spcPct val="175000"/>
              </a:lnSpc>
              <a:spcBef>
                <a:spcPts val="700"/>
              </a:spcBef>
              <a:spcAft>
                <a:spcPts val="0"/>
              </a:spcAft>
              <a:buSzPts val="1800"/>
              <a:buChar char="●"/>
            </a:pPr>
            <a:r>
              <a:rPr lang="ja"/>
              <a:t>0と1の数字を受け取る</a:t>
            </a:r>
            <a:endParaRPr/>
          </a:p>
          <a:p>
            <a:pPr marL="457200" lvl="0" indent="-342900" algn="l" rtl="0">
              <a:lnSpc>
                <a:spcPct val="175000"/>
              </a:lnSpc>
              <a:spcBef>
                <a:spcPts val="0"/>
              </a:spcBef>
              <a:spcAft>
                <a:spcPts val="0"/>
              </a:spcAft>
              <a:buSzPts val="1800"/>
              <a:buChar char="●"/>
            </a:pPr>
            <a:r>
              <a:rPr lang="ja"/>
              <a:t>0と1の数字を順番に判断する</a:t>
            </a:r>
            <a:endParaRPr/>
          </a:p>
          <a:p>
            <a:pPr marL="457200" lvl="0" indent="-342900" algn="l" rtl="0">
              <a:lnSpc>
                <a:spcPct val="175000"/>
              </a:lnSpc>
              <a:spcBef>
                <a:spcPts val="0"/>
              </a:spcBef>
              <a:spcAft>
                <a:spcPts val="0"/>
              </a:spcAft>
              <a:buSzPts val="1800"/>
              <a:buChar char="●"/>
            </a:pPr>
            <a:r>
              <a:rPr lang="ja"/>
              <a:t>1だったら黒、0だったら白に塗る</a:t>
            </a:r>
            <a:endParaRPr/>
          </a:p>
          <a:p>
            <a:pPr marL="457200" lvl="0" indent="-342900" algn="l" rtl="0">
              <a:lnSpc>
                <a:spcPct val="175000"/>
              </a:lnSpc>
              <a:spcBef>
                <a:spcPts val="0"/>
              </a:spcBef>
              <a:spcAft>
                <a:spcPts val="0"/>
              </a:spcAft>
              <a:buSzPts val="1800"/>
              <a:buChar char="●"/>
            </a:pPr>
            <a:r>
              <a:rPr lang="ja"/>
              <a:t>左上から順番に数字とマスが対応</a:t>
            </a:r>
            <a:endParaRPr/>
          </a:p>
          <a:p>
            <a:pPr marL="457200" lvl="0" indent="-342900" algn="l" rtl="0">
              <a:lnSpc>
                <a:spcPct val="175000"/>
              </a:lnSpc>
              <a:spcBef>
                <a:spcPts val="0"/>
              </a:spcBef>
              <a:spcAft>
                <a:spcPts val="0"/>
              </a:spcAft>
              <a:buSzPts val="1800"/>
              <a:buChar char="●"/>
            </a:pPr>
            <a:r>
              <a:rPr lang="ja"/>
              <a:t>あとは同じことを繰り返す</a:t>
            </a:r>
            <a:endParaRPr/>
          </a:p>
        </p:txBody>
      </p:sp>
      <p:grpSp>
        <p:nvGrpSpPr>
          <p:cNvPr id="914" name="Google Shape;914;p105"/>
          <p:cNvGrpSpPr/>
          <p:nvPr/>
        </p:nvGrpSpPr>
        <p:grpSpPr>
          <a:xfrm>
            <a:off x="5996477" y="2533039"/>
            <a:ext cx="2134753" cy="2163213"/>
            <a:chOff x="961925" y="2784450"/>
            <a:chExt cx="1735149" cy="1744949"/>
          </a:xfrm>
        </p:grpSpPr>
        <p:pic>
          <p:nvPicPr>
            <p:cNvPr id="915" name="Google Shape;915;p105"/>
            <p:cNvPicPr preferRelativeResize="0"/>
            <p:nvPr/>
          </p:nvPicPr>
          <p:blipFill>
            <a:blip r:embed="rId3">
              <a:alphaModFix/>
            </a:blip>
            <a:stretch>
              <a:fillRect/>
            </a:stretch>
          </p:blipFill>
          <p:spPr>
            <a:xfrm>
              <a:off x="961925" y="2784450"/>
              <a:ext cx="1735149" cy="1744949"/>
            </a:xfrm>
            <a:prstGeom prst="rect">
              <a:avLst/>
            </a:prstGeom>
            <a:noFill/>
            <a:ln>
              <a:noFill/>
            </a:ln>
          </p:spPr>
        </p:pic>
        <p:sp>
          <p:nvSpPr>
            <p:cNvPr id="916" name="Google Shape;916;p105"/>
            <p:cNvSpPr txBox="1"/>
            <p:nvPr/>
          </p:nvSpPr>
          <p:spPr>
            <a:xfrm>
              <a:off x="997000" y="28098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17" name="Google Shape;917;p105"/>
            <p:cNvSpPr txBox="1"/>
            <p:nvPr/>
          </p:nvSpPr>
          <p:spPr>
            <a:xfrm>
              <a:off x="1359950" y="28098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18" name="Google Shape;918;p105"/>
            <p:cNvSpPr txBox="1"/>
            <p:nvPr/>
          </p:nvSpPr>
          <p:spPr>
            <a:xfrm>
              <a:off x="1359950" y="31479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19" name="Google Shape;919;p105"/>
            <p:cNvSpPr txBox="1"/>
            <p:nvPr/>
          </p:nvSpPr>
          <p:spPr>
            <a:xfrm>
              <a:off x="1359950" y="348787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20" name="Google Shape;920;p105"/>
            <p:cNvSpPr txBox="1"/>
            <p:nvPr/>
          </p:nvSpPr>
          <p:spPr>
            <a:xfrm>
              <a:off x="1359950" y="380090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21" name="Google Shape;921;p105"/>
            <p:cNvSpPr txBox="1"/>
            <p:nvPr/>
          </p:nvSpPr>
          <p:spPr>
            <a:xfrm>
              <a:off x="1359950" y="412315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22" name="Google Shape;922;p105"/>
            <p:cNvSpPr txBox="1"/>
            <p:nvPr/>
          </p:nvSpPr>
          <p:spPr>
            <a:xfrm>
              <a:off x="2008650" y="412315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23" name="Google Shape;923;p105"/>
            <p:cNvSpPr txBox="1"/>
            <p:nvPr/>
          </p:nvSpPr>
          <p:spPr>
            <a:xfrm>
              <a:off x="2008650" y="3785050"/>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24" name="Google Shape;924;p105"/>
            <p:cNvSpPr txBox="1"/>
            <p:nvPr/>
          </p:nvSpPr>
          <p:spPr>
            <a:xfrm>
              <a:off x="2008650" y="347292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25" name="Google Shape;925;p105"/>
            <p:cNvSpPr txBox="1"/>
            <p:nvPr/>
          </p:nvSpPr>
          <p:spPr>
            <a:xfrm>
              <a:off x="2358050" y="347292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26" name="Google Shape;926;p105"/>
            <p:cNvSpPr txBox="1"/>
            <p:nvPr/>
          </p:nvSpPr>
          <p:spPr>
            <a:xfrm>
              <a:off x="1674100" y="3472925"/>
              <a:ext cx="3108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solidFill>
                    <a:schemeClr val="lt1"/>
                  </a:solidFill>
                  <a:latin typeface="HiraKakuPro-W3"/>
                  <a:ea typeface="HiraKakuPro-W3"/>
                  <a:cs typeface="HiraKakuPro-W3"/>
                  <a:sym typeface="HiraKakuPro-W3"/>
                </a:rPr>
                <a:t>1</a:t>
              </a:r>
              <a:endParaRPr>
                <a:solidFill>
                  <a:schemeClr val="lt1"/>
                </a:solidFill>
                <a:latin typeface="HiraKakuPro-W3"/>
                <a:ea typeface="HiraKakuPro-W3"/>
                <a:cs typeface="HiraKakuPro-W3"/>
                <a:sym typeface="HiraKakuPro-W3"/>
              </a:endParaRPr>
            </a:p>
          </p:txBody>
        </p:sp>
        <p:sp>
          <p:nvSpPr>
            <p:cNvPr id="927" name="Google Shape;927;p105"/>
            <p:cNvSpPr txBox="1"/>
            <p:nvPr/>
          </p:nvSpPr>
          <p:spPr>
            <a:xfrm>
              <a:off x="1682775" y="28452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28" name="Google Shape;928;p105"/>
            <p:cNvSpPr txBox="1"/>
            <p:nvPr/>
          </p:nvSpPr>
          <p:spPr>
            <a:xfrm>
              <a:off x="2005600" y="28413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29" name="Google Shape;929;p105"/>
            <p:cNvSpPr txBox="1"/>
            <p:nvPr/>
          </p:nvSpPr>
          <p:spPr>
            <a:xfrm>
              <a:off x="2343150" y="28413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0" name="Google Shape;930;p105"/>
            <p:cNvSpPr txBox="1"/>
            <p:nvPr/>
          </p:nvSpPr>
          <p:spPr>
            <a:xfrm>
              <a:off x="168430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1" name="Google Shape;931;p105"/>
            <p:cNvSpPr txBox="1"/>
            <p:nvPr/>
          </p:nvSpPr>
          <p:spPr>
            <a:xfrm>
              <a:off x="233300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2" name="Google Shape;932;p105"/>
            <p:cNvSpPr txBox="1"/>
            <p:nvPr/>
          </p:nvSpPr>
          <p:spPr>
            <a:xfrm>
              <a:off x="200865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3" name="Google Shape;933;p105"/>
            <p:cNvSpPr txBox="1"/>
            <p:nvPr/>
          </p:nvSpPr>
          <p:spPr>
            <a:xfrm>
              <a:off x="2333000" y="383502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4" name="Google Shape;934;p105"/>
            <p:cNvSpPr txBox="1"/>
            <p:nvPr/>
          </p:nvSpPr>
          <p:spPr>
            <a:xfrm>
              <a:off x="1674100" y="383502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5" name="Google Shape;935;p105"/>
            <p:cNvSpPr txBox="1"/>
            <p:nvPr/>
          </p:nvSpPr>
          <p:spPr>
            <a:xfrm>
              <a:off x="2333000" y="4165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6" name="Google Shape;936;p105"/>
            <p:cNvSpPr txBox="1"/>
            <p:nvPr/>
          </p:nvSpPr>
          <p:spPr>
            <a:xfrm>
              <a:off x="1674100" y="416587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7" name="Google Shape;937;p105"/>
            <p:cNvSpPr txBox="1"/>
            <p:nvPr/>
          </p:nvSpPr>
          <p:spPr>
            <a:xfrm>
              <a:off x="1015200" y="416587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8" name="Google Shape;938;p105"/>
            <p:cNvSpPr txBox="1"/>
            <p:nvPr/>
          </p:nvSpPr>
          <p:spPr>
            <a:xfrm>
              <a:off x="1005975" y="3835025"/>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39" name="Google Shape;939;p105"/>
            <p:cNvSpPr txBox="1"/>
            <p:nvPr/>
          </p:nvSpPr>
          <p:spPr>
            <a:xfrm>
              <a:off x="1015200" y="3181700"/>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sp>
          <p:nvSpPr>
            <p:cNvPr id="940" name="Google Shape;940;p105"/>
            <p:cNvSpPr txBox="1"/>
            <p:nvPr/>
          </p:nvSpPr>
          <p:spPr>
            <a:xfrm>
              <a:off x="1015200" y="3508363"/>
              <a:ext cx="310800" cy="31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chemeClr val="dk1"/>
                  </a:solidFill>
                  <a:latin typeface="HiraKakuPro-W3"/>
                  <a:ea typeface="HiraKakuPro-W3"/>
                  <a:cs typeface="HiraKakuPro-W3"/>
                  <a:sym typeface="HiraKakuPro-W3"/>
                </a:rPr>
                <a:t>0</a:t>
              </a:r>
              <a:endParaRPr>
                <a:solidFill>
                  <a:schemeClr val="lt1"/>
                </a:solidFill>
                <a:latin typeface="HiraKakuPro-W3"/>
                <a:ea typeface="HiraKakuPro-W3"/>
                <a:cs typeface="HiraKakuPro-W3"/>
                <a:sym typeface="HiraKakuPro-W3"/>
              </a:endParaRPr>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0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こういうプログラムにしたい...</a:t>
            </a:r>
            <a:endParaRPr/>
          </a:p>
        </p:txBody>
      </p:sp>
      <p:pic>
        <p:nvPicPr>
          <p:cNvPr id="946" name="Google Shape;946;p106" title="3つバージョン拡大 (online-video-cutter.com).mp4">
            <a:hlinkClick r:id="rId3"/>
          </p:cNvPr>
          <p:cNvPicPr preferRelativeResize="0"/>
          <p:nvPr/>
        </p:nvPicPr>
        <p:blipFill>
          <a:blip r:embed="rId4">
            <a:alphaModFix/>
          </a:blip>
          <a:stretch>
            <a:fillRect/>
          </a:stretch>
        </p:blipFill>
        <p:spPr>
          <a:xfrm>
            <a:off x="2389125" y="13286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6"/>
                                        </p:tgtEl>
                                        <p:attrNameLst>
                                          <p:attrName>style.visibility</p:attrName>
                                        </p:attrNameLst>
                                      </p:cBhvr>
                                      <p:to>
                                        <p:strVal val="visible"/>
                                      </p:to>
                                    </p:set>
                                    <p:animEffect transition="in" filter="fade">
                                      <p:cBhvr>
                                        <p:cTn id="7" dur="1000"/>
                                        <p:tgtEl>
                                          <p:spTgt spid="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0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プログラムを考えてよう</a:t>
            </a:r>
            <a:endParaRPr/>
          </a:p>
        </p:txBody>
      </p:sp>
      <p:sp>
        <p:nvSpPr>
          <p:cNvPr id="952" name="Google Shape;952;p107"/>
          <p:cNvSpPr txBox="1">
            <a:spLocks noGrp="1"/>
          </p:cNvSpPr>
          <p:nvPr>
            <p:ph type="body" idx="1"/>
          </p:nvPr>
        </p:nvSpPr>
        <p:spPr>
          <a:xfrm>
            <a:off x="539850" y="1533525"/>
            <a:ext cx="8064300" cy="9564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例えば、111とメッセージが来たら...</a:t>
            </a: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0" lvl="0" indent="0" algn="l" rtl="0">
              <a:spcBef>
                <a:spcPts val="700"/>
              </a:spcBef>
              <a:spcAft>
                <a:spcPts val="0"/>
              </a:spcAft>
              <a:buNone/>
            </a:pPr>
            <a:endParaRPr/>
          </a:p>
        </p:txBody>
      </p:sp>
      <p:sp>
        <p:nvSpPr>
          <p:cNvPr id="953" name="Google Shape;953;p107"/>
          <p:cNvSpPr/>
          <p:nvPr/>
        </p:nvSpPr>
        <p:spPr>
          <a:xfrm>
            <a:off x="5231600" y="2000425"/>
            <a:ext cx="689100" cy="6807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7"/>
          <p:cNvSpPr/>
          <p:nvPr/>
        </p:nvSpPr>
        <p:spPr>
          <a:xfrm>
            <a:off x="5963775" y="2000425"/>
            <a:ext cx="689100" cy="6807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7"/>
          <p:cNvSpPr/>
          <p:nvPr/>
        </p:nvSpPr>
        <p:spPr>
          <a:xfrm>
            <a:off x="6695950" y="2000425"/>
            <a:ext cx="689100" cy="6807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7"/>
          <p:cNvSpPr/>
          <p:nvPr/>
        </p:nvSpPr>
        <p:spPr>
          <a:xfrm>
            <a:off x="4040700" y="3067150"/>
            <a:ext cx="1318500" cy="904500"/>
          </a:xfrm>
          <a:prstGeom prst="wedgeRoundRectCallout">
            <a:avLst>
              <a:gd name="adj1" fmla="val 51455"/>
              <a:gd name="adj2" fmla="val -83339"/>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1番目が</a:t>
            </a:r>
            <a:br>
              <a:rPr lang="ja"/>
            </a:br>
            <a:r>
              <a:rPr lang="ja"/>
              <a:t>1だから表示</a:t>
            </a:r>
            <a:endParaRPr/>
          </a:p>
        </p:txBody>
      </p:sp>
      <p:sp>
        <p:nvSpPr>
          <p:cNvPr id="957" name="Google Shape;957;p107"/>
          <p:cNvSpPr/>
          <p:nvPr/>
        </p:nvSpPr>
        <p:spPr>
          <a:xfrm>
            <a:off x="5459575" y="3030000"/>
            <a:ext cx="1318500" cy="904500"/>
          </a:xfrm>
          <a:prstGeom prst="wedgeRoundRectCallout">
            <a:avLst>
              <a:gd name="adj1" fmla="val 14242"/>
              <a:gd name="adj2" fmla="val -82090"/>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2番目が</a:t>
            </a:r>
            <a:br>
              <a:rPr lang="ja"/>
            </a:br>
            <a:r>
              <a:rPr lang="ja"/>
              <a:t>1だから表示</a:t>
            </a:r>
            <a:endParaRPr/>
          </a:p>
        </p:txBody>
      </p:sp>
      <p:sp>
        <p:nvSpPr>
          <p:cNvPr id="958" name="Google Shape;958;p107"/>
          <p:cNvSpPr/>
          <p:nvPr/>
        </p:nvSpPr>
        <p:spPr>
          <a:xfrm>
            <a:off x="6878450" y="3030000"/>
            <a:ext cx="1318500" cy="904500"/>
          </a:xfrm>
          <a:prstGeom prst="wedgeRoundRectCallout">
            <a:avLst>
              <a:gd name="adj1" fmla="val -28028"/>
              <a:gd name="adj2" fmla="val -78278"/>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3番目が</a:t>
            </a:r>
            <a:br>
              <a:rPr lang="ja"/>
            </a:br>
            <a:r>
              <a:rPr lang="ja"/>
              <a:t>1だから表示</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0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プログラムを考えてよう</a:t>
            </a:r>
            <a:endParaRPr/>
          </a:p>
        </p:txBody>
      </p:sp>
      <p:sp>
        <p:nvSpPr>
          <p:cNvPr id="964" name="Google Shape;964;p108"/>
          <p:cNvSpPr txBox="1">
            <a:spLocks noGrp="1"/>
          </p:cNvSpPr>
          <p:nvPr>
            <p:ph type="body" idx="1"/>
          </p:nvPr>
        </p:nvSpPr>
        <p:spPr>
          <a:xfrm>
            <a:off x="539850" y="1533525"/>
            <a:ext cx="8064300" cy="9564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例えば、101とメッセージが来たら...</a:t>
            </a: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0" lvl="0" indent="0" algn="l" rtl="0">
              <a:spcBef>
                <a:spcPts val="700"/>
              </a:spcBef>
              <a:spcAft>
                <a:spcPts val="0"/>
              </a:spcAft>
              <a:buNone/>
            </a:pPr>
            <a:endParaRPr/>
          </a:p>
        </p:txBody>
      </p:sp>
      <p:sp>
        <p:nvSpPr>
          <p:cNvPr id="965" name="Google Shape;965;p108"/>
          <p:cNvSpPr/>
          <p:nvPr/>
        </p:nvSpPr>
        <p:spPr>
          <a:xfrm>
            <a:off x="5231600" y="2000425"/>
            <a:ext cx="689100" cy="6807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08"/>
          <p:cNvSpPr/>
          <p:nvPr/>
        </p:nvSpPr>
        <p:spPr>
          <a:xfrm>
            <a:off x="6695950" y="2000425"/>
            <a:ext cx="689100" cy="6807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08"/>
          <p:cNvSpPr/>
          <p:nvPr/>
        </p:nvSpPr>
        <p:spPr>
          <a:xfrm>
            <a:off x="4040700" y="3067150"/>
            <a:ext cx="1318500" cy="904500"/>
          </a:xfrm>
          <a:prstGeom prst="wedgeRoundRectCallout">
            <a:avLst>
              <a:gd name="adj1" fmla="val 51455"/>
              <a:gd name="adj2" fmla="val -83339"/>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1番目が</a:t>
            </a:r>
            <a:br>
              <a:rPr lang="ja"/>
            </a:br>
            <a:r>
              <a:rPr lang="ja"/>
              <a:t>1だから表示</a:t>
            </a:r>
            <a:endParaRPr/>
          </a:p>
        </p:txBody>
      </p:sp>
      <p:sp>
        <p:nvSpPr>
          <p:cNvPr id="968" name="Google Shape;968;p108"/>
          <p:cNvSpPr/>
          <p:nvPr/>
        </p:nvSpPr>
        <p:spPr>
          <a:xfrm>
            <a:off x="5459575" y="3030000"/>
            <a:ext cx="1318500" cy="904500"/>
          </a:xfrm>
          <a:prstGeom prst="wedgeRoundRectCallout">
            <a:avLst>
              <a:gd name="adj1" fmla="val 14242"/>
              <a:gd name="adj2" fmla="val -82090"/>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2番目が</a:t>
            </a:r>
            <a:br>
              <a:rPr lang="ja"/>
            </a:br>
            <a:r>
              <a:rPr lang="ja"/>
              <a:t>0だから消す</a:t>
            </a:r>
            <a:endParaRPr/>
          </a:p>
        </p:txBody>
      </p:sp>
      <p:sp>
        <p:nvSpPr>
          <p:cNvPr id="969" name="Google Shape;969;p108"/>
          <p:cNvSpPr/>
          <p:nvPr/>
        </p:nvSpPr>
        <p:spPr>
          <a:xfrm>
            <a:off x="6878450" y="3030000"/>
            <a:ext cx="1318500" cy="904500"/>
          </a:xfrm>
          <a:prstGeom prst="wedgeRoundRectCallout">
            <a:avLst>
              <a:gd name="adj1" fmla="val -28028"/>
              <a:gd name="adj2" fmla="val -78278"/>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3番目が</a:t>
            </a:r>
            <a:br>
              <a:rPr lang="ja"/>
            </a:br>
            <a:r>
              <a:rPr lang="ja"/>
              <a:t>1だから表示</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09"/>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200"/>
              <a:t>次回はこの仕様をプログラミングしていきます</a:t>
            </a:r>
            <a:endParaRPr sz="2000"/>
          </a:p>
        </p:txBody>
      </p:sp>
    </p:spTree>
  </p:cSld>
  <p:clrMapOvr>
    <a:masterClrMapping/>
  </p:clrMapOvr>
</p:sld>
</file>

<file path=ppt/theme/theme1.xml><?xml version="1.0" encoding="utf-8"?>
<a:theme xmlns:a="http://schemas.openxmlformats.org/drawingml/2006/main" name="みんなのコード2021_暖色系">
  <a:themeElements>
    <a:clrScheme name="Custom 347">
      <a:dk1>
        <a:srgbClr val="000000"/>
      </a:dk1>
      <a:lt1>
        <a:srgbClr val="FFFFFF"/>
      </a:lt1>
      <a:dk2>
        <a:srgbClr val="666666"/>
      </a:dk2>
      <a:lt2>
        <a:srgbClr val="CCCCCC"/>
      </a:lt2>
      <a:accent1>
        <a:srgbClr val="3A81BA"/>
      </a:accent1>
      <a:accent2>
        <a:srgbClr val="57AEB5"/>
      </a:accent2>
      <a:accent3>
        <a:srgbClr val="57AEB5"/>
      </a:accent3>
      <a:accent4>
        <a:srgbClr val="57AEB5"/>
      </a:accent4>
      <a:accent5>
        <a:srgbClr val="999999"/>
      </a:accent5>
      <a:accent6>
        <a:srgbClr val="666666"/>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4968</Words>
  <Application>Microsoft Macintosh PowerPoint</Application>
  <PresentationFormat>画面に合わせる (16:9)</PresentationFormat>
  <Paragraphs>604</Paragraphs>
  <Slides>167</Slides>
  <Notes>167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167</vt:i4>
      </vt:variant>
    </vt:vector>
  </HeadingPairs>
  <TitlesOfParts>
    <vt:vector size="174" baseType="lpstr">
      <vt:lpstr>Arial</vt:lpstr>
      <vt:lpstr>Times New Roman</vt:lpstr>
      <vt:lpstr>HiraKakuPro-W3</vt:lpstr>
      <vt:lpstr>Bebas Neue</vt:lpstr>
      <vt:lpstr>HiraMaruProN-W4</vt:lpstr>
      <vt:lpstr>Meiryo</vt:lpstr>
      <vt:lpstr>みんなのコード2021_暖色系</vt:lpstr>
      <vt:lpstr>情報を表現し、伝えるしくみを理解しよう</vt:lpstr>
      <vt:lpstr>①情報の特徴とメディアの役割</vt:lpstr>
      <vt:lpstr>今回のめあて</vt:lpstr>
      <vt:lpstr>情報って何だろう？</vt:lpstr>
      <vt:lpstr>「情報」という言葉を聞いて思いつくことを出してみよう！</vt:lpstr>
      <vt:lpstr>今、話題のChatGPTに聞いてみると...</vt:lpstr>
      <vt:lpstr>今、話題のChatGPTに聞いてみると...</vt:lpstr>
      <vt:lpstr>あれ？「情報」ってコンピュータのことを勉強する教科じゃないの？</vt:lpstr>
      <vt:lpstr>情報って何だろう？</vt:lpstr>
      <vt:lpstr>情報って何だろう？</vt:lpstr>
      <vt:lpstr>どうやらコンピュータのことだけを勉強するわけじゃないらしい...</vt:lpstr>
      <vt:lpstr>でも、何で教科書にはコンピュータのことがたくさん書いてあるんだろう...?</vt:lpstr>
      <vt:lpstr>もう少し「情報」について考えてみよう</vt:lpstr>
      <vt:lpstr>情報の特徴</vt:lpstr>
      <vt:lpstr>情報の特徴</vt:lpstr>
      <vt:lpstr>データと情報の違い</vt:lpstr>
      <vt:lpstr>小学校で習ったグラフも実は「情報」の学習</vt:lpstr>
      <vt:lpstr>小学校で習ったグラフも実は「情報」の学習</vt:lpstr>
      <vt:lpstr>情報の4つの大きな特徴</vt:lpstr>
      <vt:lpstr>姿・形がない、見えない（実体としての形がない）</vt:lpstr>
      <vt:lpstr>伝えても残る、使っても消えない</vt:lpstr>
      <vt:lpstr>簡単に複製（コピー）ができる</vt:lpstr>
      <vt:lpstr>簡単に伝わる</vt:lpstr>
      <vt:lpstr>4つの特徴を覚えておきましょう</vt:lpstr>
      <vt:lpstr>普段の生活の中には情報はあふれています</vt:lpstr>
      <vt:lpstr>PowerPoint プレゼンテーション</vt:lpstr>
      <vt:lpstr>公園にかわいいネコがいました！</vt:lpstr>
      <vt:lpstr>かわいいネコを目の前にして...</vt:lpstr>
      <vt:lpstr>かわいいネコを目の前にして...</vt:lpstr>
      <vt:lpstr>これからの作業はコンピュータや スマートフォンを使って行う方が一般的です。</vt:lpstr>
      <vt:lpstr>情報はコンピュータやプログラムで処理すると素早く便利に扱うことができます。</vt:lpstr>
      <vt:lpstr>また、情報を記録したり伝えるにはメディアを使います。</vt:lpstr>
      <vt:lpstr>メディアとは...</vt:lpstr>
      <vt:lpstr>PowerPoint プレゼンテーション</vt:lpstr>
      <vt:lpstr>②アナログとデジタルの違い 　ドット絵とは？</vt:lpstr>
      <vt:lpstr>情報のデジタル化</vt:lpstr>
      <vt:lpstr>アナログとデジタル</vt:lpstr>
      <vt:lpstr>アナログとデジタルのイメージ</vt:lpstr>
      <vt:lpstr>クルマの燃料計について...</vt:lpstr>
      <vt:lpstr>実習①　デジタルで表現しよう！</vt:lpstr>
      <vt:lpstr>コンピュータとデジタル化</vt:lpstr>
      <vt:lpstr>絵を描いてみよう</vt:lpstr>
      <vt:lpstr>Pixnoteについて</vt:lpstr>
      <vt:lpstr>Pixnoteについて</vt:lpstr>
      <vt:lpstr>絵を描いてみよう</vt:lpstr>
      <vt:lpstr>絵のデジタル化</vt:lpstr>
      <vt:lpstr>形を暗記しておくのは辛い...</vt:lpstr>
      <vt:lpstr>カメラの画像からドット絵を作るには...</vt:lpstr>
      <vt:lpstr>カメラの画像からドット絵を作るには...</vt:lpstr>
      <vt:lpstr>カメラの画像からドット絵を作るには...</vt:lpstr>
      <vt:lpstr>カメラの画像からドット絵を作るには...</vt:lpstr>
      <vt:lpstr>左右の写真の違いは何だろう？</vt:lpstr>
      <vt:lpstr>左右の写真の違いは何だろう？</vt:lpstr>
      <vt:lpstr>ドット絵の粒（画素）を増やしていくと...</vt:lpstr>
      <vt:lpstr>画素の数の違い</vt:lpstr>
      <vt:lpstr>2009年頃の携帯電話用のカメラ</vt:lpstr>
      <vt:lpstr>この点をドンドン細かくしていくとTVやスマートフォンの液晶パネルになる</vt:lpstr>
      <vt:lpstr>【参考】文字や絵は細かなドットから作られている</vt:lpstr>
      <vt:lpstr>データ量を計算してみると...</vt:lpstr>
      <vt:lpstr>デジタルの単位『ビット』と『バイト』</vt:lpstr>
      <vt:lpstr>画素や色を増やしていくと...</vt:lpstr>
      <vt:lpstr>どうして動画の方がデータ量が大きいのだろう？</vt:lpstr>
      <vt:lpstr>動画の方が写真よりデータ量が大きくなる理由を考えよう</vt:lpstr>
      <vt:lpstr>静止画がたくさん集まって動画ができているから！</vt:lpstr>
      <vt:lpstr>フレームレート(fps)とは...</vt:lpstr>
      <vt:lpstr>（参考）主な映像のフレームレート</vt:lpstr>
      <vt:lpstr>タイムラプス撮影って何だろう？</vt:lpstr>
      <vt:lpstr>この時間に学んだこと</vt:lpstr>
      <vt:lpstr>PowerPoint プレゼンテーション</vt:lpstr>
      <vt:lpstr>③プログラミングしてみよう！</vt:lpstr>
      <vt:lpstr>今回のめあて</vt:lpstr>
      <vt:lpstr>Akadako探究ツールを使ってみよう！</vt:lpstr>
      <vt:lpstr>PowerPoint プレゼンテーション</vt:lpstr>
      <vt:lpstr>PowerPoint プレゼンテーション</vt:lpstr>
      <vt:lpstr>手を近づけるとiPadがしゃべる！</vt:lpstr>
      <vt:lpstr>コンソールのプログラムも試してみよう</vt:lpstr>
      <vt:lpstr>コンソール</vt:lpstr>
      <vt:lpstr>色々なことが学習できそう！</vt:lpstr>
      <vt:lpstr>通信の学習もできる！</vt:lpstr>
      <vt:lpstr>通信のプログラムを試してみよう①</vt:lpstr>
      <vt:lpstr>通信プログラムの中身を見ると...</vt:lpstr>
      <vt:lpstr>通信のプログラムを試してみよう！ 自由に会話してください。</vt:lpstr>
      <vt:lpstr>「チャット」のプログラムを使えば 友達に↓を送ることができる！</vt:lpstr>
      <vt:lpstr>前回の学習で...</vt:lpstr>
      <vt:lpstr>通信のプログラムを試してみよう②</vt:lpstr>
      <vt:lpstr>5×5の解像度で内容を伝えるにはマスが少ない...</vt:lpstr>
      <vt:lpstr>でも8×8の解像度に増やすと作業が大変すぎる...</vt:lpstr>
      <vt:lpstr>どこかの作業をコンピュータにやってもらおう！</vt:lpstr>
      <vt:lpstr>送信手順の流れ</vt:lpstr>
      <vt:lpstr>送信手順の流れ</vt:lpstr>
      <vt:lpstr>送信手順の流れ</vt:lpstr>
      <vt:lpstr>やって欲しいことを整理しよう！ （やりたいこと）</vt:lpstr>
      <vt:lpstr>コンピュータにやって欲しいこと（仕様）</vt:lpstr>
      <vt:lpstr>解答</vt:lpstr>
      <vt:lpstr>出てきた仕様</vt:lpstr>
      <vt:lpstr>こういうプログラムにしたい...</vt:lpstr>
      <vt:lpstr>プログラムを考えてよう</vt:lpstr>
      <vt:lpstr>プログラムを考えてよう</vt:lpstr>
      <vt:lpstr>次回はこの仕様をプログラミングしていきます</vt:lpstr>
      <vt:lpstr>④ドット絵の情報を送受信するプログラムを　　　 　作ろう！</vt:lpstr>
      <vt:lpstr>699.jp（AkaDako探究ツールガイド）からScratchを選択</vt:lpstr>
      <vt:lpstr>【説明】Akadako用のScratchソフト『Scrub』(スクラブ)</vt:lpstr>
      <vt:lpstr>データを入力して送信するプログラム</vt:lpstr>
      <vt:lpstr>【練習】入力したデータをしゃべるネコ</vt:lpstr>
      <vt:lpstr>PowerPoint プレゼンテーション</vt:lpstr>
      <vt:lpstr>プログラムの解説</vt:lpstr>
      <vt:lpstr>スプライトを作ろう</vt:lpstr>
      <vt:lpstr>【説明】スプライト</vt:lpstr>
      <vt:lpstr>【作業】コンピュータの中にあるスプライトを選んで呼び出す</vt:lpstr>
      <vt:lpstr>PowerPoint プレゼンテーション</vt:lpstr>
      <vt:lpstr>【参考】スプライトの管理</vt:lpstr>
      <vt:lpstr>四角いスプライトを3個作る</vt:lpstr>
      <vt:lpstr>【作業】四角いスプライトを3個作る</vt:lpstr>
      <vt:lpstr>PowerPoint プレゼンテーション</vt:lpstr>
      <vt:lpstr>メッセージの設定を行う</vt:lpstr>
      <vt:lpstr>「メッセージ」の作り方</vt:lpstr>
      <vt:lpstr>■のプログラム</vt:lpstr>
      <vt:lpstr>PowerPoint プレゼンテーション</vt:lpstr>
      <vt:lpstr>スプライト2/3にも同じようにプログラムする</vt:lpstr>
      <vt:lpstr>メインのプログラムを作る</vt:lpstr>
      <vt:lpstr>1桁の数字を入力して、1なら表示、 0なら非表示とするプログラムが作りたい！</vt:lpstr>
      <vt:lpstr>メイン（ネコ）のプログラム</vt:lpstr>
      <vt:lpstr>PowerPoint プレゼンテーション</vt:lpstr>
      <vt:lpstr>PowerPoint プレゼンテーション</vt:lpstr>
      <vt:lpstr>これで1個は動いた！</vt:lpstr>
      <vt:lpstr>3個を動くように続きを作ろう！</vt:lpstr>
      <vt:lpstr>3個バージョン完成！</vt:lpstr>
      <vt:lpstr>残りの4〜25個目を同じように作ればOK</vt:lpstr>
      <vt:lpstr>PowerPoint プレゼンテーション</vt:lpstr>
      <vt:lpstr>⑤送受信プログラムを完成させよう</vt:lpstr>
      <vt:lpstr>今度はパートナーに送る （送信側のプログラムの作成）</vt:lpstr>
      <vt:lpstr>送信手順の流れ</vt:lpstr>
      <vt:lpstr>「答え」をパートナーに送るためのヒント</vt:lpstr>
      <vt:lpstr>「答え」をパートナーに送るためのヒント</vt:lpstr>
      <vt:lpstr>PowerPoint プレゼンテーション</vt:lpstr>
      <vt:lpstr>PowerPoint プレゼンテーション</vt:lpstr>
      <vt:lpstr>PowerPoint プレゼンテーション</vt:lpstr>
      <vt:lpstr>メイン（ネコ）のプログラム（3個Ver完成）</vt:lpstr>
      <vt:lpstr>今回のプログラムは....</vt:lpstr>
      <vt:lpstr>3個分のプログラムは完成した！</vt:lpstr>
      <vt:lpstr>これを5×5マス分作ればいい！</vt:lpstr>
      <vt:lpstr>でも5×5=25のプログラムを作るのは少し大変なので 必要に応じて5×5受信用プログラム（完成版）を使ってください</vt:lpstr>
      <vt:lpstr>（説明）ブロック定義（関数）について</vt:lpstr>
      <vt:lpstr>コンピュータとプログラミングで作業が楽になった！</vt:lpstr>
      <vt:lpstr>送信側プログラムを作ろう</vt:lpstr>
      <vt:lpstr>送信手順の流れ</vt:lpstr>
      <vt:lpstr>送信側のプログラムを作っていきましょう</vt:lpstr>
      <vt:lpstr>ステップ1（ネコのスプライト）</vt:lpstr>
      <vt:lpstr>ステップ2（ネコのスプライト）</vt:lpstr>
      <vt:lpstr>ステップ4（スプライト1）</vt:lpstr>
      <vt:lpstr>ステップ5（スプライト1）</vt:lpstr>
      <vt:lpstr>ステップ6（スプライト2）</vt:lpstr>
      <vt:lpstr>ステップ6の説明（スプライト2）</vt:lpstr>
      <vt:lpstr>ステップ6の説明</vt:lpstr>
      <vt:lpstr>スプライト3以降は頑張って....</vt:lpstr>
      <vt:lpstr>PowerPoint プレゼンテーション</vt:lpstr>
      <vt:lpstr>⑥まとめ</vt:lpstr>
      <vt:lpstr>私たちの身の回りの色々な事が自動化されている</vt:lpstr>
      <vt:lpstr>今回のプログラムも....</vt:lpstr>
      <vt:lpstr>大変なところをプログラミングしてコンピュータにやらせる</vt:lpstr>
      <vt:lpstr>作るのは大変だったけど、次からは楽できる...</vt:lpstr>
      <vt:lpstr>技術の進歩は...</vt:lpstr>
      <vt:lpstr>家事から解放し社会参加をうながした....</vt:lpstr>
      <vt:lpstr>これからの社会はどうなっていくのだろう...</vt:lpstr>
      <vt:lpstr>これからの社会とテクノロジーについて考えてみよう！</vt:lpstr>
      <vt:lpstr>記入して提出しましょう</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情報を表現し、伝えるしくみを理解しよう</dc:title>
  <cp:lastModifiedBy>浜田 歩</cp:lastModifiedBy>
  <cp:revision>1</cp:revision>
  <dcterms:modified xsi:type="dcterms:W3CDTF">2025-09-04T10:31:17Z</dcterms:modified>
</cp:coreProperties>
</file>