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2" r:id="rId45"/>
    <p:sldId id="303" r:id="rId46"/>
    <p:sldId id="304" r:id="rId47"/>
    <p:sldId id="305" r:id="rId48"/>
    <p:sldId id="306" r:id="rId49"/>
    <p:sldId id="307"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1" r:id="rId72"/>
    <p:sldId id="332" r:id="rId73"/>
    <p:sldId id="333" r:id="rId74"/>
    <p:sldId id="334" r:id="rId75"/>
    <p:sldId id="335" r:id="rId76"/>
    <p:sldId id="336" r:id="rId77"/>
    <p:sldId id="338" r:id="rId78"/>
  </p:sldIdLst>
  <p:sldSz cx="9144000" cy="5143500" type="screen16x9"/>
  <p:notesSz cx="6858000" cy="9144000"/>
  <p:embeddedFontLst>
    <p:embeddedFont>
      <p:font typeface="Meiryo" panose="020B0604030504040204" pitchFamily="34" charset="-128"/>
      <p:regular r:id="rId80"/>
      <p:bold r:id="rId81"/>
      <p:italic r:id="rId82"/>
      <p:boldItalic r:id="rId83"/>
    </p:embeddedFont>
    <p:embeddedFont>
      <p:font typeface="Bebas Neue" panose="020B0606020202050201" pitchFamily="34" charset="0"/>
      <p:regular r:id="rId84"/>
    </p:embeddedFont>
    <p:embeddedFont>
      <p:font typeface="HiraKakuPro-W3" panose="020B0300000000000000" pitchFamily="34" charset="-128"/>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4922"/>
  </p:normalViewPr>
  <p:slideViewPr>
    <p:cSldViewPr snapToGrid="0">
      <p:cViewPr varScale="1">
        <p:scale>
          <a:sx n="108" d="100"/>
          <a:sy n="108" d="100"/>
        </p:scale>
        <p:origin x="176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d94aae221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d94aae22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5e619e3299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5e619e329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92135a41a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92135a41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92135a41a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92135a41a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92135a41a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92135a41a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92135a41a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92135a41a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2135a41a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92135a41a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2135a41a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2135a41a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92135a41a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92135a41ac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94c91257b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94c91257b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4c91257b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94c91257b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79020f7d6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79020f7d6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4c91257b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94c91257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4c91257b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4c91257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92135a41ac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92135a41ac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2135a41ac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2135a41ac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94c91257be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94c91257b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4c91257be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4c91257b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e619e329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5e619e329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92135a41a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92135a41a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2135a41ac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2135a41a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94c91257b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94c91257b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92135a41a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92135a41a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92135a41ac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92135a41a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2135a41ac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92135a41a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2135a41ac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92135a41a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92135a41ac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92135a41a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92135a41ac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92135a41a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92135a41ac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92135a41a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92135a41ac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92135a41a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92135a41ac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92135a41a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92135a41ac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92135a41ac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2135a41ac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92135a41a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92135a41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92135a41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2135a41ac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92135a41a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92135a41ac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92135a41ac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92135a41ac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92135a41a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2135a41ac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92135a41ac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92135a41ac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92135a41a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92135a41ac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92135a41ac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92135a41ac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92135a41a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92135a41ac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92135a41ac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2135a41ac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92135a41ac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94c91257be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94c91257b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92135a41a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92135a41a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92135a41ac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92135a41ac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92135a41ac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92135a41ac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92135a41ac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92135a41ac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5e619e3299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5e619e329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94c91257be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94c91257b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92135a41ac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92135a41ac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94c91257be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94c91257b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177ae85e6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177ae85e6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4c91257be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94c91257b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5e619e329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5e619e329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2135a41a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2135a41a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5e619e329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5e619e329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5e619e329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5e619e329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95bd8d0b1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95bd8d0b1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5e619e329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5e619e329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5e619e329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5e619e329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6769a05b1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6769a05b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6769a05b1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6769a05b1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5e619e3299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5e619e329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5e619e329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5e619e329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e619e329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5e619e329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94aae221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94aae221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5e619e3299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5e619e329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92135a41ac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92135a41a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92135a41ac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92135a41ac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92135a41ac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92135a41ac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92135a41ac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92135a41ac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92135a41ac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92135a41a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5e619e3299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5e619e329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92135a41ac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92135a41ac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94aae221d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94aae221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92135a41ac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92135a41a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メインタイトル" type="title">
  <p:cSld name="TITLE">
    <p:bg>
      <p:bgPr>
        <a:solidFill>
          <a:srgbClr val="FAF0E6"/>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67425"/>
            <a:ext cx="4248000" cy="15324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800"/>
              <a:buNone/>
              <a:defRPr sz="2800"/>
            </a:lvl1pPr>
            <a:lvl2pPr lvl="1"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2pPr>
            <a:lvl3pPr lvl="2"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3pPr>
            <a:lvl4pPr lvl="3"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4pPr>
            <a:lvl5pPr lvl="4"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5pPr>
            <a:lvl6pPr lvl="5"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6pPr>
            <a:lvl7pPr lvl="6"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7pPr>
            <a:lvl8pPr lvl="7"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8pPr>
            <a:lvl9pPr lvl="8"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9pPr>
          </a:lstStyle>
          <a:p>
            <a:endParaRPr/>
          </a:p>
        </p:txBody>
      </p:sp>
      <p:sp>
        <p:nvSpPr>
          <p:cNvPr id="13" name="Google Shape;13;p2"/>
          <p:cNvSpPr/>
          <p:nvPr/>
        </p:nvSpPr>
        <p:spPr>
          <a:xfrm flipH="1">
            <a:off x="6039000" y="3495675"/>
            <a:ext cx="3105000" cy="819000"/>
          </a:xfrm>
          <a:prstGeom prst="round1Rect">
            <a:avLst>
              <a:gd name="adj" fmla="val 50000"/>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6353150" y="3722088"/>
            <a:ext cx="1733600" cy="385225"/>
          </a:xfrm>
          <a:prstGeom prst="rect">
            <a:avLst/>
          </a:prstGeom>
          <a:noFill/>
          <a:ln>
            <a:noFill/>
          </a:ln>
        </p:spPr>
      </p:pic>
      <p:sp>
        <p:nvSpPr>
          <p:cNvPr id="15" name="Google Shape;15;p2"/>
          <p:cNvSpPr/>
          <p:nvPr/>
        </p:nvSpPr>
        <p:spPr>
          <a:xfrm>
            <a:off x="7487475" y="123050"/>
            <a:ext cx="1382100" cy="3852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AF0E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中間タイトル">
  <p:cSld name="TITLE_1">
    <p:bg>
      <p:bgPr>
        <a:solidFill>
          <a:srgbClr val="FAF0E6"/>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2736600" y="1992000"/>
            <a:ext cx="3670800" cy="11595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5400"/>
              <a:buFont typeface="Meiryo"/>
              <a:buNone/>
              <a:defRPr sz="5400">
                <a:latin typeface="Meiryo"/>
                <a:ea typeface="Meiryo"/>
                <a:cs typeface="Meiryo"/>
                <a:sym typeface="Meiryo"/>
              </a:defRPr>
            </a:lvl2pPr>
            <a:lvl3pPr lvl="2" algn="ctr" rtl="0">
              <a:spcBef>
                <a:spcPts val="0"/>
              </a:spcBef>
              <a:spcAft>
                <a:spcPts val="0"/>
              </a:spcAft>
              <a:buSzPts val="5400"/>
              <a:buFont typeface="Meiryo"/>
              <a:buNone/>
              <a:defRPr sz="5400">
                <a:latin typeface="Meiryo"/>
                <a:ea typeface="Meiryo"/>
                <a:cs typeface="Meiryo"/>
                <a:sym typeface="Meiryo"/>
              </a:defRPr>
            </a:lvl3pPr>
            <a:lvl4pPr lvl="3" algn="ctr" rtl="0">
              <a:spcBef>
                <a:spcPts val="0"/>
              </a:spcBef>
              <a:spcAft>
                <a:spcPts val="0"/>
              </a:spcAft>
              <a:buSzPts val="5400"/>
              <a:buFont typeface="Meiryo"/>
              <a:buNone/>
              <a:defRPr sz="5400">
                <a:latin typeface="Meiryo"/>
                <a:ea typeface="Meiryo"/>
                <a:cs typeface="Meiryo"/>
                <a:sym typeface="Meiryo"/>
              </a:defRPr>
            </a:lvl4pPr>
            <a:lvl5pPr lvl="4" algn="ctr" rtl="0">
              <a:spcBef>
                <a:spcPts val="0"/>
              </a:spcBef>
              <a:spcAft>
                <a:spcPts val="0"/>
              </a:spcAft>
              <a:buSzPts val="5400"/>
              <a:buFont typeface="Meiryo"/>
              <a:buNone/>
              <a:defRPr sz="5400">
                <a:latin typeface="Meiryo"/>
                <a:ea typeface="Meiryo"/>
                <a:cs typeface="Meiryo"/>
                <a:sym typeface="Meiryo"/>
              </a:defRPr>
            </a:lvl5pPr>
            <a:lvl6pPr lvl="5" algn="ctr" rtl="0">
              <a:spcBef>
                <a:spcPts val="0"/>
              </a:spcBef>
              <a:spcAft>
                <a:spcPts val="0"/>
              </a:spcAft>
              <a:buSzPts val="5400"/>
              <a:buFont typeface="Meiryo"/>
              <a:buNone/>
              <a:defRPr sz="5400">
                <a:latin typeface="Meiryo"/>
                <a:ea typeface="Meiryo"/>
                <a:cs typeface="Meiryo"/>
                <a:sym typeface="Meiryo"/>
              </a:defRPr>
            </a:lvl6pPr>
            <a:lvl7pPr lvl="6" algn="ctr" rtl="0">
              <a:spcBef>
                <a:spcPts val="0"/>
              </a:spcBef>
              <a:spcAft>
                <a:spcPts val="0"/>
              </a:spcAft>
              <a:buSzPts val="5400"/>
              <a:buFont typeface="Meiryo"/>
              <a:buNone/>
              <a:defRPr sz="5400">
                <a:latin typeface="Meiryo"/>
                <a:ea typeface="Meiryo"/>
                <a:cs typeface="Meiryo"/>
                <a:sym typeface="Meiryo"/>
              </a:defRPr>
            </a:lvl7pPr>
            <a:lvl8pPr lvl="7" algn="ctr" rtl="0">
              <a:spcBef>
                <a:spcPts val="0"/>
              </a:spcBef>
              <a:spcAft>
                <a:spcPts val="0"/>
              </a:spcAft>
              <a:buSzPts val="5400"/>
              <a:buFont typeface="Meiryo"/>
              <a:buNone/>
              <a:defRPr sz="5400">
                <a:latin typeface="Meiryo"/>
                <a:ea typeface="Meiryo"/>
                <a:cs typeface="Meiryo"/>
                <a:sym typeface="Meiryo"/>
              </a:defRPr>
            </a:lvl8pPr>
            <a:lvl9pPr lvl="8" algn="ctr" rtl="0">
              <a:spcBef>
                <a:spcPts val="0"/>
              </a:spcBef>
              <a:spcAft>
                <a:spcPts val="0"/>
              </a:spcAft>
              <a:buSzPts val="5400"/>
              <a:buFont typeface="Meiryo"/>
              <a:buNone/>
              <a:defRPr sz="5400">
                <a:latin typeface="Meiryo"/>
                <a:ea typeface="Meiryo"/>
                <a:cs typeface="Meiryo"/>
                <a:sym typeface="Meiry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メッセージ強"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3300"/>
              <a:buNone/>
              <a:defRPr sz="33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cxnSp>
        <p:nvCxnSpPr>
          <p:cNvPr id="23" name="Google Shape;23;p5"/>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33375" y="500151"/>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6" name="Google Shape;26;p6"/>
          <p:cNvSpPr txBox="1">
            <a:spLocks noGrp="1"/>
          </p:cNvSpPr>
          <p:nvPr>
            <p:ph type="body" idx="1"/>
          </p:nvPr>
        </p:nvSpPr>
        <p:spPr>
          <a:xfrm>
            <a:off x="457200"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cxnSp>
        <p:nvCxnSpPr>
          <p:cNvPr id="27" name="Google Shape;27;p6"/>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
        <p:nvSpPr>
          <p:cNvPr id="28" name="Google Shape;28;p6"/>
          <p:cNvSpPr txBox="1">
            <a:spLocks noGrp="1"/>
          </p:cNvSpPr>
          <p:nvPr>
            <p:ph type="body" idx="2"/>
          </p:nvPr>
        </p:nvSpPr>
        <p:spPr>
          <a:xfrm>
            <a:off x="4689375"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列（2タイトルあり）">
  <p:cSld name="TITLE_AND_TWO_COLUMNS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8524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 name="Google Shape;31;p7"/>
          <p:cNvSpPr txBox="1">
            <a:spLocks noGrp="1"/>
          </p:cNvSpPr>
          <p:nvPr>
            <p:ph type="body" idx="1"/>
          </p:nvPr>
        </p:nvSpPr>
        <p:spPr>
          <a:xfrm>
            <a:off x="4572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32" name="Google Shape;32;p7"/>
          <p:cNvSpPr txBox="1">
            <a:spLocks noGrp="1"/>
          </p:cNvSpPr>
          <p:nvPr>
            <p:ph type="title" idx="2"/>
          </p:nvPr>
        </p:nvSpPr>
        <p:spPr>
          <a:xfrm>
            <a:off x="4692301" y="7762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 name="Google Shape;33;p7"/>
          <p:cNvSpPr txBox="1">
            <a:spLocks noGrp="1"/>
          </p:cNvSpPr>
          <p:nvPr>
            <p:ph type="body" idx="3"/>
          </p:nvPr>
        </p:nvSpPr>
        <p:spPr>
          <a:xfrm>
            <a:off x="46923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cxnSp>
        <p:nvCxnSpPr>
          <p:cNvPr id="35" name="Google Shape;35;p8"/>
          <p:cNvCxnSpPr/>
          <p:nvPr/>
        </p:nvCxnSpPr>
        <p:spPr>
          <a:xfrm>
            <a:off x="276225" y="4638675"/>
            <a:ext cx="8610600" cy="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ラストスライド">
  <p:cSld name="CUSTOM">
    <p:bg>
      <p:bgPr>
        <a:solidFill>
          <a:srgbClr val="F6F6F6"/>
        </a:solidFill>
        <a:effectLst/>
      </p:bgPr>
    </p:bg>
    <p:spTree>
      <p:nvGrpSpPr>
        <p:cNvPr id="1" name="Shape 36"/>
        <p:cNvGrpSpPr/>
        <p:nvPr/>
      </p:nvGrpSpPr>
      <p:grpSpPr>
        <a:xfrm>
          <a:off x="0" y="0"/>
          <a:ext cx="0" cy="0"/>
          <a:chOff x="0" y="0"/>
          <a:chExt cx="0" cy="0"/>
        </a:xfrm>
      </p:grpSpPr>
      <p:pic>
        <p:nvPicPr>
          <p:cNvPr id="37" name="Google Shape;37;p9"/>
          <p:cNvPicPr preferRelativeResize="0"/>
          <p:nvPr/>
        </p:nvPicPr>
        <p:blipFill>
          <a:blip r:embed="rId2">
            <a:alphaModFix/>
          </a:blip>
          <a:stretch>
            <a:fillRect/>
          </a:stretch>
        </p:blipFill>
        <p:spPr>
          <a:xfrm>
            <a:off x="5905475" y="2388663"/>
            <a:ext cx="1733600" cy="385225"/>
          </a:xfrm>
          <a:prstGeom prst="rect">
            <a:avLst/>
          </a:prstGeom>
          <a:noFill/>
          <a:ln>
            <a:noFill/>
          </a:ln>
        </p:spPr>
      </p:pic>
      <p:sp>
        <p:nvSpPr>
          <p:cNvPr id="38" name="Google Shape;38;p9"/>
          <p:cNvSpPr/>
          <p:nvPr/>
        </p:nvSpPr>
        <p:spPr>
          <a:xfrm>
            <a:off x="0" y="0"/>
            <a:ext cx="4667100" cy="5143500"/>
          </a:xfrm>
          <a:prstGeom prst="flowChartDelay">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p:nvPr/>
        </p:nvSpPr>
        <p:spPr>
          <a:xfrm>
            <a:off x="7400925" y="133350"/>
            <a:ext cx="1581300" cy="466800"/>
          </a:xfrm>
          <a:prstGeom prst="rect">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p:nvPr/>
        </p:nvSpPr>
        <p:spPr>
          <a:xfrm>
            <a:off x="3381375" y="2210088"/>
            <a:ext cx="790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500">
                <a:solidFill>
                  <a:srgbClr val="434343"/>
                </a:solidFill>
                <a:latin typeface="Bebas Neue"/>
                <a:ea typeface="Bebas Neue"/>
                <a:cs typeface="Bebas Neue"/>
                <a:sym typeface="Bebas Neue"/>
              </a:rPr>
              <a:t>FIN</a:t>
            </a:r>
            <a:endParaRPr sz="3500">
              <a:solidFill>
                <a:srgbClr val="434343"/>
              </a:solidFill>
              <a:latin typeface="Bebas Neue"/>
              <a:ea typeface="Bebas Neue"/>
              <a:cs typeface="Bebas Neue"/>
              <a:sym typeface="Bebas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文字をたくさん入れるスライド">
  <p:cSld name="TITLE_AND_BODY_1">
    <p:spTree>
      <p:nvGrpSpPr>
        <p:cNvPr id="1" name="Shape 41"/>
        <p:cNvGrpSpPr/>
        <p:nvPr/>
      </p:nvGrpSpPr>
      <p:grpSpPr>
        <a:xfrm>
          <a:off x="0" y="0"/>
          <a:ext cx="0" cy="0"/>
          <a:chOff x="0" y="0"/>
          <a:chExt cx="0" cy="0"/>
        </a:xfrm>
      </p:grpSpPr>
      <p:sp>
        <p:nvSpPr>
          <p:cNvPr id="42" name="Google Shape;42;p10"/>
          <p:cNvSpPr/>
          <p:nvPr/>
        </p:nvSpPr>
        <p:spPr>
          <a:xfrm>
            <a:off x="75" y="-6750"/>
            <a:ext cx="9144000" cy="5598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body" idx="1"/>
          </p:nvPr>
        </p:nvSpPr>
        <p:spPr>
          <a:xfrm>
            <a:off x="164800" y="653475"/>
            <a:ext cx="8520000" cy="3952500"/>
          </a:xfrm>
          <a:prstGeom prst="rect">
            <a:avLst/>
          </a:prstGeom>
        </p:spPr>
        <p:txBody>
          <a:bodyPr spcFirstLastPara="1" wrap="square" lIns="102500" tIns="102500" rIns="102500" bIns="102500" anchor="t" anchorCtr="0">
            <a:noAutofit/>
          </a:bodyPr>
          <a:lstStyle>
            <a:lvl1pPr marL="457200" lvl="0" indent="-317500" rtl="0">
              <a:lnSpc>
                <a:spcPct val="120000"/>
              </a:lnSpc>
              <a:spcBef>
                <a:spcPts val="200"/>
              </a:spcBef>
              <a:spcAft>
                <a:spcPts val="0"/>
              </a:spcAft>
              <a:buClr>
                <a:srgbClr val="E06666"/>
              </a:buClr>
              <a:buSzPts val="1400"/>
              <a:buChar char="●"/>
              <a:defRPr sz="1400" b="0"/>
            </a:lvl1pPr>
            <a:lvl2pPr marL="914400" lvl="1" indent="-317500" rtl="0">
              <a:lnSpc>
                <a:spcPct val="120000"/>
              </a:lnSpc>
              <a:spcBef>
                <a:spcPts val="200"/>
              </a:spcBef>
              <a:spcAft>
                <a:spcPts val="0"/>
              </a:spcAft>
              <a:buClr>
                <a:srgbClr val="E06666"/>
              </a:buClr>
              <a:buSzPts val="1400"/>
              <a:buChar char="○"/>
              <a:defRPr sz="1400" b="0"/>
            </a:lvl2pPr>
            <a:lvl3pPr marL="1371600" lvl="2" indent="-311150" rtl="0">
              <a:lnSpc>
                <a:spcPct val="120000"/>
              </a:lnSpc>
              <a:spcBef>
                <a:spcPts val="200"/>
              </a:spcBef>
              <a:spcAft>
                <a:spcPts val="0"/>
              </a:spcAft>
              <a:buClr>
                <a:srgbClr val="EA9999"/>
              </a:buClr>
              <a:buSzPts val="1300"/>
              <a:buChar char="■"/>
              <a:defRPr sz="1300" b="0"/>
            </a:lvl3pPr>
            <a:lvl4pPr marL="1828800" lvl="3" indent="-311150" rtl="0">
              <a:lnSpc>
                <a:spcPct val="120000"/>
              </a:lnSpc>
              <a:spcBef>
                <a:spcPts val="200"/>
              </a:spcBef>
              <a:spcAft>
                <a:spcPts val="0"/>
              </a:spcAft>
              <a:buClr>
                <a:srgbClr val="E06666"/>
              </a:buClr>
              <a:buSzPts val="1300"/>
              <a:buChar char="●"/>
              <a:defRPr sz="1300" b="0"/>
            </a:lvl4pPr>
            <a:lvl5pPr marL="2286000" lvl="4" indent="-298450" rtl="0">
              <a:lnSpc>
                <a:spcPct val="120000"/>
              </a:lnSpc>
              <a:spcBef>
                <a:spcPts val="200"/>
              </a:spcBef>
              <a:spcAft>
                <a:spcPts val="0"/>
              </a:spcAft>
              <a:buClr>
                <a:srgbClr val="E06666"/>
              </a:buClr>
              <a:buSzPts val="1100"/>
              <a:buChar char="○"/>
              <a:defRPr sz="1100" b="0"/>
            </a:lvl5pPr>
            <a:lvl6pPr marL="2743200" lvl="5" indent="-292100" rtl="0">
              <a:lnSpc>
                <a:spcPct val="120000"/>
              </a:lnSpc>
              <a:spcBef>
                <a:spcPts val="200"/>
              </a:spcBef>
              <a:spcAft>
                <a:spcPts val="0"/>
              </a:spcAft>
              <a:buClr>
                <a:srgbClr val="E06666"/>
              </a:buClr>
              <a:buSzPts val="1000"/>
              <a:buChar char="■"/>
              <a:defRPr sz="1000" b="0"/>
            </a:lvl6pPr>
            <a:lvl7pPr marL="3200400" lvl="6" indent="-292100" rtl="0">
              <a:lnSpc>
                <a:spcPct val="120000"/>
              </a:lnSpc>
              <a:spcBef>
                <a:spcPts val="200"/>
              </a:spcBef>
              <a:spcAft>
                <a:spcPts val="0"/>
              </a:spcAft>
              <a:buClr>
                <a:srgbClr val="E06666"/>
              </a:buClr>
              <a:buSzPts val="1000"/>
              <a:buChar char="●"/>
              <a:defRPr sz="1000" b="0"/>
            </a:lvl7pPr>
            <a:lvl8pPr marL="3657600" lvl="7" indent="-292100" rtl="0">
              <a:lnSpc>
                <a:spcPct val="120000"/>
              </a:lnSpc>
              <a:spcBef>
                <a:spcPts val="200"/>
              </a:spcBef>
              <a:spcAft>
                <a:spcPts val="0"/>
              </a:spcAft>
              <a:buClr>
                <a:srgbClr val="E06666"/>
              </a:buClr>
              <a:buSzPts val="1000"/>
              <a:buChar char="○"/>
              <a:defRPr sz="1000" b="0"/>
            </a:lvl8pPr>
            <a:lvl9pPr marL="4114800" lvl="8" indent="-292100" rtl="0">
              <a:lnSpc>
                <a:spcPct val="120000"/>
              </a:lnSpc>
              <a:spcBef>
                <a:spcPts val="200"/>
              </a:spcBef>
              <a:spcAft>
                <a:spcPts val="0"/>
              </a:spcAft>
              <a:buClr>
                <a:srgbClr val="E06666"/>
              </a:buClr>
              <a:buSzPts val="1000"/>
              <a:buChar char="■"/>
              <a:defRPr sz="1000" b="0"/>
            </a:lvl9pPr>
          </a:lstStyle>
          <a:p>
            <a:endParaRPr/>
          </a:p>
        </p:txBody>
      </p:sp>
      <p:sp>
        <p:nvSpPr>
          <p:cNvPr id="44" name="Google Shape;44;p10"/>
          <p:cNvSpPr txBox="1">
            <a:spLocks noGrp="1"/>
          </p:cNvSpPr>
          <p:nvPr>
            <p:ph type="title"/>
          </p:nvPr>
        </p:nvSpPr>
        <p:spPr>
          <a:xfrm>
            <a:off x="164800" y="77250"/>
            <a:ext cx="8229600" cy="391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1800"/>
              <a:buNone/>
              <a:defRPr sz="1800"/>
            </a:lvl1pPr>
            <a:lvl2pPr lvl="1" rtl="0">
              <a:spcBef>
                <a:spcPts val="0"/>
              </a:spcBef>
              <a:spcAft>
                <a:spcPts val="0"/>
              </a:spcAft>
              <a:buClr>
                <a:srgbClr val="F6F6F6"/>
              </a:buClr>
              <a:buSzPts val="1800"/>
              <a:buNone/>
              <a:defRPr sz="1800">
                <a:solidFill>
                  <a:srgbClr val="F6F6F6"/>
                </a:solidFill>
              </a:defRPr>
            </a:lvl2pPr>
            <a:lvl3pPr lvl="2" rtl="0">
              <a:spcBef>
                <a:spcPts val="0"/>
              </a:spcBef>
              <a:spcAft>
                <a:spcPts val="0"/>
              </a:spcAft>
              <a:buClr>
                <a:srgbClr val="F6F6F6"/>
              </a:buClr>
              <a:buSzPts val="1800"/>
              <a:buNone/>
              <a:defRPr sz="1800">
                <a:solidFill>
                  <a:srgbClr val="F6F6F6"/>
                </a:solidFill>
              </a:defRPr>
            </a:lvl3pPr>
            <a:lvl4pPr lvl="3" rtl="0">
              <a:spcBef>
                <a:spcPts val="0"/>
              </a:spcBef>
              <a:spcAft>
                <a:spcPts val="0"/>
              </a:spcAft>
              <a:buClr>
                <a:srgbClr val="F6F6F6"/>
              </a:buClr>
              <a:buSzPts val="1800"/>
              <a:buNone/>
              <a:defRPr sz="1800">
                <a:solidFill>
                  <a:srgbClr val="F6F6F6"/>
                </a:solidFill>
              </a:defRPr>
            </a:lvl4pPr>
            <a:lvl5pPr lvl="4" rtl="0">
              <a:spcBef>
                <a:spcPts val="0"/>
              </a:spcBef>
              <a:spcAft>
                <a:spcPts val="0"/>
              </a:spcAft>
              <a:buClr>
                <a:srgbClr val="F6F6F6"/>
              </a:buClr>
              <a:buSzPts val="1800"/>
              <a:buNone/>
              <a:defRPr sz="1800">
                <a:solidFill>
                  <a:srgbClr val="F6F6F6"/>
                </a:solidFill>
              </a:defRPr>
            </a:lvl5pPr>
            <a:lvl6pPr lvl="5" rtl="0">
              <a:spcBef>
                <a:spcPts val="0"/>
              </a:spcBef>
              <a:spcAft>
                <a:spcPts val="0"/>
              </a:spcAft>
              <a:buClr>
                <a:srgbClr val="F6F6F6"/>
              </a:buClr>
              <a:buSzPts val="1800"/>
              <a:buNone/>
              <a:defRPr sz="1800">
                <a:solidFill>
                  <a:srgbClr val="F6F6F6"/>
                </a:solidFill>
              </a:defRPr>
            </a:lvl6pPr>
            <a:lvl7pPr lvl="6" rtl="0">
              <a:spcBef>
                <a:spcPts val="0"/>
              </a:spcBef>
              <a:spcAft>
                <a:spcPts val="0"/>
              </a:spcAft>
              <a:buClr>
                <a:srgbClr val="F6F6F6"/>
              </a:buClr>
              <a:buSzPts val="1800"/>
              <a:buNone/>
              <a:defRPr sz="1800">
                <a:solidFill>
                  <a:srgbClr val="F6F6F6"/>
                </a:solidFill>
              </a:defRPr>
            </a:lvl7pPr>
            <a:lvl8pPr lvl="7" rtl="0">
              <a:spcBef>
                <a:spcPts val="0"/>
              </a:spcBef>
              <a:spcAft>
                <a:spcPts val="0"/>
              </a:spcAft>
              <a:buClr>
                <a:srgbClr val="F6F6F6"/>
              </a:buClr>
              <a:buSzPts val="1800"/>
              <a:buNone/>
              <a:defRPr sz="1800">
                <a:solidFill>
                  <a:srgbClr val="F6F6F6"/>
                </a:solidFill>
              </a:defRPr>
            </a:lvl8pPr>
            <a:lvl9pPr lvl="8" rtl="0">
              <a:spcBef>
                <a:spcPts val="0"/>
              </a:spcBef>
              <a:spcAft>
                <a:spcPts val="0"/>
              </a:spcAft>
              <a:buClr>
                <a:srgbClr val="F6F6F6"/>
              </a:buClr>
              <a:buSzPts val="1800"/>
              <a:buNone/>
              <a:defRPr sz="1800">
                <a:solidFill>
                  <a:srgbClr val="F6F6F6"/>
                </a:solidFill>
              </a:defRPr>
            </a:lvl9pPr>
          </a:lstStyle>
          <a:p>
            <a:endParaRPr/>
          </a:p>
        </p:txBody>
      </p:sp>
      <p:sp>
        <p:nvSpPr>
          <p:cNvPr id="45" name="Google Shape;45;p10"/>
          <p:cNvSpPr/>
          <p:nvPr/>
        </p:nvSpPr>
        <p:spPr>
          <a:xfrm rot="10800000" flipH="1">
            <a:off x="0" y="4713600"/>
            <a:ext cx="9144000" cy="381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36688"/>
            <a:ext cx="8229600" cy="561600"/>
          </a:xfrm>
          <a:prstGeom prst="rect">
            <a:avLst/>
          </a:prstGeom>
          <a:noFill/>
          <a:ln>
            <a:noFill/>
          </a:ln>
        </p:spPr>
        <p:txBody>
          <a:bodyPr spcFirstLastPara="1" wrap="square" lIns="102500" tIns="102500" rIns="102500" bIns="102500" anchor="ctr" anchorCtr="0">
            <a:noAutofit/>
          </a:bodyPr>
          <a:lstStyle>
            <a:lvl1pPr lvl="0" rtl="0">
              <a:spcBef>
                <a:spcPts val="0"/>
              </a:spcBef>
              <a:spcAft>
                <a:spcPts val="0"/>
              </a:spcAft>
              <a:buClr>
                <a:srgbClr val="434343"/>
              </a:buClr>
              <a:buSzPts val="2400"/>
              <a:buFont typeface="HiraKakuPro-W3"/>
              <a:buNone/>
              <a:defRPr sz="2400" b="1">
                <a:solidFill>
                  <a:srgbClr val="434343"/>
                </a:solidFill>
                <a:latin typeface="HiraKakuPro-W3"/>
                <a:ea typeface="HiraKakuPro-W3"/>
                <a:cs typeface="HiraKakuPro-W3"/>
                <a:sym typeface="HiraKakuPro-W3"/>
              </a:defRPr>
            </a:lvl1pPr>
            <a:lvl2pPr lvl="1"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2pPr>
            <a:lvl3pPr lvl="2"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3pPr>
            <a:lvl4pPr lvl="3"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4pPr>
            <a:lvl5pPr lvl="4"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5pPr>
            <a:lvl6pPr lvl="5"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6pPr>
            <a:lvl7pPr lvl="6"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7pPr>
            <a:lvl8pPr lvl="7"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8pPr>
            <a:lvl9pPr lvl="8"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9pPr>
          </a:lstStyle>
          <a:p>
            <a:endParaRPr/>
          </a:p>
        </p:txBody>
      </p:sp>
      <p:sp>
        <p:nvSpPr>
          <p:cNvPr id="7" name="Google Shape;7;p1"/>
          <p:cNvSpPr txBox="1">
            <a:spLocks noGrp="1"/>
          </p:cNvSpPr>
          <p:nvPr>
            <p:ph type="body" idx="1"/>
          </p:nvPr>
        </p:nvSpPr>
        <p:spPr>
          <a:xfrm>
            <a:off x="799650" y="1373200"/>
            <a:ext cx="7544700" cy="3096900"/>
          </a:xfrm>
          <a:prstGeom prst="rect">
            <a:avLst/>
          </a:prstGeom>
          <a:noFill/>
          <a:ln>
            <a:noFill/>
          </a:ln>
        </p:spPr>
        <p:txBody>
          <a:bodyPr spcFirstLastPara="1" wrap="square" lIns="102500" tIns="102500" rIns="102500" bIns="102500" anchor="t" anchorCtr="0">
            <a:noAutofit/>
          </a:bodyPr>
          <a:lstStyle>
            <a:lvl1pPr marL="457200" lvl="0" indent="-355600" rtl="0">
              <a:lnSpc>
                <a:spcPct val="115000"/>
              </a:lnSpc>
              <a:spcBef>
                <a:spcPts val="700"/>
              </a:spcBef>
              <a:spcAft>
                <a:spcPts val="0"/>
              </a:spcAft>
              <a:buClr>
                <a:srgbClr val="E06666"/>
              </a:buClr>
              <a:buSzPts val="2000"/>
              <a:buFont typeface="HiraKakuPro-W3"/>
              <a:buChar char="●"/>
              <a:defRPr sz="2000" b="1">
                <a:solidFill>
                  <a:srgbClr val="666666"/>
                </a:solidFill>
                <a:latin typeface="HiraKakuPro-W3"/>
                <a:ea typeface="HiraKakuPro-W3"/>
                <a:cs typeface="HiraKakuPro-W3"/>
                <a:sym typeface="HiraKakuPro-W3"/>
              </a:defRPr>
            </a:lvl1pPr>
            <a:lvl2pPr marL="914400" lvl="1" indent="-342900" rtl="0">
              <a:lnSpc>
                <a:spcPct val="115000"/>
              </a:lnSpc>
              <a:spcBef>
                <a:spcPts val="0"/>
              </a:spcBef>
              <a:spcAft>
                <a:spcPts val="0"/>
              </a:spcAft>
              <a:buClr>
                <a:srgbClr val="E06666"/>
              </a:buClr>
              <a:buSzPts val="1800"/>
              <a:buFont typeface="HiraKakuPro-W3"/>
              <a:buChar char="○"/>
              <a:defRPr sz="1800" b="1">
                <a:solidFill>
                  <a:srgbClr val="666666"/>
                </a:solidFill>
                <a:latin typeface="HiraKakuPro-W3"/>
                <a:ea typeface="HiraKakuPro-W3"/>
                <a:cs typeface="HiraKakuPro-W3"/>
                <a:sym typeface="HiraKakuPro-W3"/>
              </a:defRPr>
            </a:lvl2pPr>
            <a:lvl3pPr marL="1371600" lvl="2" indent="-330200" rtl="0">
              <a:lnSpc>
                <a:spcPct val="115000"/>
              </a:lnSpc>
              <a:spcBef>
                <a:spcPts val="0"/>
              </a:spcBef>
              <a:spcAft>
                <a:spcPts val="0"/>
              </a:spcAft>
              <a:buClr>
                <a:srgbClr val="E06666"/>
              </a:buClr>
              <a:buSzPts val="1600"/>
              <a:buFont typeface="HiraKakuPro-W3"/>
              <a:buChar char="■"/>
              <a:defRPr sz="1600" b="1">
                <a:solidFill>
                  <a:srgbClr val="666666"/>
                </a:solidFill>
                <a:latin typeface="HiraKakuPro-W3"/>
                <a:ea typeface="HiraKakuPro-W3"/>
                <a:cs typeface="HiraKakuPro-W3"/>
                <a:sym typeface="HiraKakuPro-W3"/>
              </a:defRPr>
            </a:lvl3pPr>
            <a:lvl4pPr marL="1828800" lvl="3" indent="-317500" rtl="0">
              <a:lnSpc>
                <a:spcPct val="115000"/>
              </a:lnSpc>
              <a:spcBef>
                <a:spcPts val="0"/>
              </a:spcBef>
              <a:spcAft>
                <a:spcPts val="0"/>
              </a:spcAft>
              <a:buClr>
                <a:srgbClr val="E06666"/>
              </a:buClr>
              <a:buSzPts val="1400"/>
              <a:buFont typeface="HiraKakuPro-W3"/>
              <a:buChar char="●"/>
              <a:defRPr b="1">
                <a:solidFill>
                  <a:srgbClr val="666666"/>
                </a:solidFill>
                <a:latin typeface="HiraKakuPro-W3"/>
                <a:ea typeface="HiraKakuPro-W3"/>
                <a:cs typeface="HiraKakuPro-W3"/>
                <a:sym typeface="HiraKakuPro-W3"/>
              </a:defRPr>
            </a:lvl4pPr>
            <a:lvl5pPr marL="2286000" lvl="4" indent="-311150" rtl="0">
              <a:lnSpc>
                <a:spcPct val="115000"/>
              </a:lnSpc>
              <a:spcBef>
                <a:spcPts val="0"/>
              </a:spcBef>
              <a:spcAft>
                <a:spcPts val="0"/>
              </a:spcAft>
              <a:buClr>
                <a:srgbClr val="E06666"/>
              </a:buClr>
              <a:buSzPts val="1300"/>
              <a:buFont typeface="HiraKakuPro-W3"/>
              <a:buChar char="○"/>
              <a:defRPr sz="1300" b="1">
                <a:solidFill>
                  <a:srgbClr val="666666"/>
                </a:solidFill>
                <a:latin typeface="HiraKakuPro-W3"/>
                <a:ea typeface="HiraKakuPro-W3"/>
                <a:cs typeface="HiraKakuPro-W3"/>
                <a:sym typeface="HiraKakuPro-W3"/>
              </a:defRPr>
            </a:lvl5pPr>
            <a:lvl6pPr marL="2743200" lvl="5"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6pPr>
            <a:lvl7pPr marL="3200400" lvl="6"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7pPr>
            <a:lvl8pPr marL="3657600" lvl="7"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8pPr>
            <a:lvl9pPr marL="4114800" lvl="8"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9pPr>
          </a:lstStyle>
          <a:p>
            <a:endParaRPr/>
          </a:p>
        </p:txBody>
      </p:sp>
      <p:sp>
        <p:nvSpPr>
          <p:cNvPr id="8" name="Google Shape;8;p1"/>
          <p:cNvSpPr txBox="1"/>
          <p:nvPr/>
        </p:nvSpPr>
        <p:spPr>
          <a:xfrm>
            <a:off x="8415186" y="4713289"/>
            <a:ext cx="548700" cy="393600"/>
          </a:xfrm>
          <a:prstGeom prst="rect">
            <a:avLst/>
          </a:prstGeom>
          <a:noFill/>
          <a:ln>
            <a:noFill/>
          </a:ln>
        </p:spPr>
        <p:txBody>
          <a:bodyPr spcFirstLastPara="1" wrap="square" lIns="102500" tIns="102500" rIns="102500" bIns="102500" anchor="ctr" anchorCtr="0">
            <a:noAutofit/>
          </a:bodyPr>
          <a:lstStyle/>
          <a:p>
            <a:pPr marL="0" lvl="0" indent="0" algn="r" rtl="0">
              <a:spcBef>
                <a:spcPts val="0"/>
              </a:spcBef>
              <a:spcAft>
                <a:spcPts val="0"/>
              </a:spcAft>
              <a:buNone/>
            </a:pPr>
            <a:fld id="{00000000-1234-1234-1234-123412341234}" type="slidenum">
              <a:rPr lang="ja" sz="1000">
                <a:solidFill>
                  <a:srgbClr val="434343"/>
                </a:solidFill>
                <a:latin typeface="Bebas Neue"/>
                <a:ea typeface="Bebas Neue"/>
                <a:cs typeface="Bebas Neue"/>
                <a:sym typeface="Bebas Neue"/>
              </a:rPr>
              <a:t>‹#›</a:t>
            </a:fld>
            <a:endParaRPr sz="1000">
              <a:solidFill>
                <a:srgbClr val="434343"/>
              </a:solidFill>
              <a:latin typeface="Bebas Neue"/>
              <a:ea typeface="Bebas Neue"/>
              <a:cs typeface="Bebas Neue"/>
              <a:sym typeface="Bebas Neue"/>
            </a:endParaRPr>
          </a:p>
        </p:txBody>
      </p:sp>
      <p:sp>
        <p:nvSpPr>
          <p:cNvPr id="9" name="Google Shape;9;p1"/>
          <p:cNvSpPr txBox="1"/>
          <p:nvPr/>
        </p:nvSpPr>
        <p:spPr>
          <a:xfrm>
            <a:off x="214099" y="4775025"/>
            <a:ext cx="2214600" cy="213000"/>
          </a:xfrm>
          <a:prstGeom prst="rect">
            <a:avLst/>
          </a:prstGeom>
          <a:noFill/>
          <a:ln>
            <a:noFill/>
          </a:ln>
        </p:spPr>
        <p:txBody>
          <a:bodyPr spcFirstLastPara="1" wrap="square" lIns="80725" tIns="80725" rIns="80725" bIns="80725" anchor="t" anchorCtr="0">
            <a:noAutofit/>
          </a:bodyPr>
          <a:lstStyle/>
          <a:p>
            <a:pPr marL="0" lvl="0" indent="0" algn="l" rtl="0">
              <a:spcBef>
                <a:spcPts val="0"/>
              </a:spcBef>
              <a:spcAft>
                <a:spcPts val="0"/>
              </a:spcAft>
              <a:buNone/>
            </a:pPr>
            <a:r>
              <a:rPr lang="ja" sz="800">
                <a:solidFill>
                  <a:srgbClr val="434343"/>
                </a:solidFill>
                <a:latin typeface="HiraKakuPro-W3"/>
                <a:ea typeface="HiraKakuPro-W3"/>
                <a:cs typeface="HiraKakuPro-W3"/>
                <a:sym typeface="HiraKakuPro-W3"/>
              </a:rPr>
              <a:t>©2024 特定非営利活動法人みんなのコード</a:t>
            </a:r>
            <a:endParaRPr sz="800">
              <a:solidFill>
                <a:srgbClr val="434343"/>
              </a:solidFill>
              <a:latin typeface="HiraKakuPro-W3"/>
              <a:ea typeface="HiraKakuPro-W3"/>
              <a:cs typeface="HiraKakuPro-W3"/>
              <a:sym typeface="HiraKakuPro-W3"/>
            </a:endParaRPr>
          </a:p>
        </p:txBody>
      </p:sp>
      <p:pic>
        <p:nvPicPr>
          <p:cNvPr id="10" name="Google Shape;10;p1"/>
          <p:cNvPicPr preferRelativeResize="0"/>
          <p:nvPr/>
        </p:nvPicPr>
        <p:blipFill rotWithShape="1">
          <a:blip r:embed="rId11">
            <a:alphaModFix/>
          </a:blip>
          <a:srcRect t="9130" b="9130"/>
          <a:stretch/>
        </p:blipFill>
        <p:spPr>
          <a:xfrm>
            <a:off x="7648404" y="248800"/>
            <a:ext cx="1172596" cy="21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OeU5m6vRyCk?si=ImrH5yiZBHgUBrA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udio.code.org/hom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7.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6.png"/><Relationship Id="rId25" Type="http://schemas.openxmlformats.org/officeDocument/2006/relationships/image" Target="../media/image63.png"/><Relationship Id="rId2" Type="http://schemas.openxmlformats.org/officeDocument/2006/relationships/notesSlide" Target="../notesSlides/notesSlide56.xml"/><Relationship Id="rId16" Type="http://schemas.openxmlformats.org/officeDocument/2006/relationships/image" Target="../media/image55.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4.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38.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scratch.mit.edu/projects/488168812"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hyperlink" Target="https://qiita.com/M_Study/items/108c398de7e64c3467d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scratch.mit.edu/projects/490066455"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hyperlink" Target="https://qiita.com/M_Study/items/108c398de7e64c3467d1"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zero2one.jp/ai-word/dataset-bias/"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www.youtube.com/watch?v=x2mRoFNm22g"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76.xml.rels><?xml version="1.0" encoding="UTF-8" standalone="yes"?>
<Relationships xmlns="http://schemas.openxmlformats.org/package/2006/relationships"><Relationship Id="rId3" Type="http://schemas.openxmlformats.org/officeDocument/2006/relationships/hyperlink" Target="https://youtu.be/x2mRoFNm22g?si=5bxvaFzpZPyGeRul"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OeU5m6vRyCk"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685800" y="1567425"/>
            <a:ext cx="80901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600"/>
              <a:t>生成AIとは何か？</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p:nvPr/>
        </p:nvSpPr>
        <p:spPr>
          <a:xfrm>
            <a:off x="568750" y="2287050"/>
            <a:ext cx="8358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500" u="sng">
                <a:solidFill>
                  <a:schemeClr val="hlink"/>
                </a:solidFill>
                <a:hlinkClick r:id="rId3"/>
              </a:rPr>
              <a:t>https://youtu.be/OeU5m6vRyCk?si=ImrH5yiZBHgUBrAe</a:t>
            </a:r>
            <a:endParaRPr sz="3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4857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AIとは...</a:t>
            </a:r>
            <a:endParaRPr/>
          </a:p>
        </p:txBody>
      </p:sp>
      <p:sp>
        <p:nvSpPr>
          <p:cNvPr id="116" name="Google Shape;116;p21"/>
          <p:cNvSpPr txBox="1">
            <a:spLocks noGrp="1"/>
          </p:cNvSpPr>
          <p:nvPr>
            <p:ph type="body" idx="1"/>
          </p:nvPr>
        </p:nvSpPr>
        <p:spPr>
          <a:xfrm>
            <a:off x="548300" y="1923125"/>
            <a:ext cx="8277600" cy="17244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2300"/>
              <a:t>　　　　　　　</a:t>
            </a:r>
            <a:r>
              <a:rPr lang="ja" sz="2300">
                <a:solidFill>
                  <a:srgbClr val="4A86E8"/>
                </a:solidFill>
              </a:rPr>
              <a:t>人工的な　　　　　　知能</a:t>
            </a:r>
            <a:endParaRPr sz="2300">
              <a:solidFill>
                <a:srgbClr val="4A86E8"/>
              </a:solidFill>
            </a:endParaRPr>
          </a:p>
          <a:p>
            <a:pPr marL="0" lvl="0" indent="0" algn="l" rtl="0">
              <a:spcBef>
                <a:spcPts val="700"/>
              </a:spcBef>
              <a:spcAft>
                <a:spcPts val="0"/>
              </a:spcAft>
              <a:buNone/>
            </a:pPr>
            <a:r>
              <a:rPr lang="ja" sz="3100"/>
              <a:t>AI　＝　Artificial　Intelligence　の略</a:t>
            </a:r>
            <a:endParaRPr sz="3100"/>
          </a:p>
          <a:p>
            <a:pPr marL="0" lvl="0" indent="0" algn="l" rtl="0">
              <a:spcBef>
                <a:spcPts val="3000"/>
              </a:spcBef>
              <a:spcAft>
                <a:spcPts val="0"/>
              </a:spcAft>
              <a:buNone/>
            </a:pP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263450" y="1075677"/>
            <a:ext cx="8520600" cy="1769100"/>
          </a:xfrm>
          <a:prstGeom prst="rect">
            <a:avLst/>
          </a:prstGeom>
        </p:spPr>
        <p:txBody>
          <a:bodyPr spcFirstLastPara="1" wrap="square" lIns="102500" tIns="102500" rIns="102500" bIns="102500" anchor="ctr" anchorCtr="0">
            <a:noAutofit/>
          </a:bodyPr>
          <a:lstStyle/>
          <a:p>
            <a:pPr marL="0" lvl="0" indent="0" algn="ctr" rtl="0">
              <a:lnSpc>
                <a:spcPct val="115000"/>
              </a:lnSpc>
              <a:spcBef>
                <a:spcPts val="0"/>
              </a:spcBef>
              <a:spcAft>
                <a:spcPts val="0"/>
              </a:spcAft>
              <a:buNone/>
            </a:pPr>
            <a:r>
              <a:rPr lang="ja" sz="3200"/>
              <a:t>AI（人工知能）とは、人間の知能を模倣するコンピュータシステムのことを指します。</a:t>
            </a:r>
            <a:endParaRPr sz="3200"/>
          </a:p>
        </p:txBody>
      </p:sp>
      <p:pic>
        <p:nvPicPr>
          <p:cNvPr id="122" name="Google Shape;122;p22"/>
          <p:cNvPicPr preferRelativeResize="0"/>
          <p:nvPr/>
        </p:nvPicPr>
        <p:blipFill>
          <a:blip r:embed="rId3">
            <a:alphaModFix/>
          </a:blip>
          <a:stretch>
            <a:fillRect/>
          </a:stretch>
        </p:blipFill>
        <p:spPr>
          <a:xfrm>
            <a:off x="3755663" y="2927047"/>
            <a:ext cx="1825673" cy="1728303"/>
          </a:xfrm>
          <a:prstGeom prst="rect">
            <a:avLst/>
          </a:prstGeom>
          <a:noFill/>
          <a:ln>
            <a:noFill/>
          </a:ln>
        </p:spPr>
      </p:pic>
      <p:pic>
        <p:nvPicPr>
          <p:cNvPr id="123" name="Google Shape;123;p22"/>
          <p:cNvPicPr preferRelativeResize="0"/>
          <p:nvPr/>
        </p:nvPicPr>
        <p:blipFill>
          <a:blip r:embed="rId4">
            <a:alphaModFix/>
          </a:blip>
          <a:stretch>
            <a:fillRect/>
          </a:stretch>
        </p:blipFill>
        <p:spPr>
          <a:xfrm>
            <a:off x="1184975" y="2927047"/>
            <a:ext cx="1910900" cy="1728303"/>
          </a:xfrm>
          <a:prstGeom prst="rect">
            <a:avLst/>
          </a:prstGeom>
          <a:noFill/>
          <a:ln>
            <a:noFill/>
          </a:ln>
        </p:spPr>
      </p:pic>
      <p:pic>
        <p:nvPicPr>
          <p:cNvPr id="124" name="Google Shape;124;p22"/>
          <p:cNvPicPr preferRelativeResize="0"/>
          <p:nvPr/>
        </p:nvPicPr>
        <p:blipFill>
          <a:blip r:embed="rId5">
            <a:alphaModFix/>
          </a:blip>
          <a:stretch>
            <a:fillRect/>
          </a:stretch>
        </p:blipFill>
        <p:spPr>
          <a:xfrm>
            <a:off x="6338300" y="2844775"/>
            <a:ext cx="1620278" cy="1728297"/>
          </a:xfrm>
          <a:prstGeom prst="rect">
            <a:avLst/>
          </a:prstGeom>
          <a:noFill/>
          <a:ln>
            <a:noFill/>
          </a:ln>
        </p:spPr>
      </p:pic>
      <p:sp>
        <p:nvSpPr>
          <p:cNvPr id="125" name="Google Shape;125;p22"/>
          <p:cNvSpPr txBox="1"/>
          <p:nvPr/>
        </p:nvSpPr>
        <p:spPr>
          <a:xfrm>
            <a:off x="6914075" y="1142000"/>
            <a:ext cx="965100" cy="30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もほう</a:t>
            </a:r>
            <a:endParaRPr>
              <a:latin typeface="HiraKakuPro-W3"/>
              <a:ea typeface="HiraKakuPro-W3"/>
              <a:cs typeface="HiraKakuPro-W3"/>
              <a:sym typeface="HiraKakuPro-W3"/>
            </a:endParaRPr>
          </a:p>
        </p:txBody>
      </p:sp>
      <p:sp>
        <p:nvSpPr>
          <p:cNvPr id="126" name="Google Shape;126;p22"/>
          <p:cNvSpPr txBox="1"/>
          <p:nvPr/>
        </p:nvSpPr>
        <p:spPr>
          <a:xfrm>
            <a:off x="7435925" y="4747025"/>
            <a:ext cx="1195500" cy="30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latin typeface="HiraKakuPro-W3"/>
                <a:ea typeface="HiraKakuPro-W3"/>
                <a:cs typeface="HiraKakuPro-W3"/>
                <a:sym typeface="HiraKakuPro-W3"/>
              </a:rPr>
              <a:t>※ 模倣＝まね</a:t>
            </a:r>
            <a:endParaRPr sz="1200">
              <a:latin typeface="HiraKakuPro-W3"/>
              <a:ea typeface="HiraKakuPro-W3"/>
              <a:cs typeface="HiraKakuPro-W3"/>
              <a:sym typeface="HiraKakuPro-W3"/>
            </a:endParaRPr>
          </a:p>
        </p:txBody>
      </p:sp>
      <p:sp>
        <p:nvSpPr>
          <p:cNvPr id="127" name="Google Shape;127;p22"/>
          <p:cNvSpPr txBox="1"/>
          <p:nvPr/>
        </p:nvSpPr>
        <p:spPr>
          <a:xfrm>
            <a:off x="1392850" y="2320425"/>
            <a:ext cx="27942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（コンピュータやプログラム）</a:t>
            </a:r>
            <a:endParaRPr>
              <a:latin typeface="HiraKakuPro-W3"/>
              <a:ea typeface="HiraKakuPro-W3"/>
              <a:cs typeface="HiraKakuPro-W3"/>
              <a:sym typeface="HiraKakuPro-W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1376688"/>
            <a:ext cx="8520600" cy="14091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「AI（人工知能）」というものが</a:t>
            </a:r>
            <a:endParaRPr/>
          </a:p>
          <a:p>
            <a:pPr marL="0" lvl="0" indent="0" algn="ctr" rtl="0">
              <a:lnSpc>
                <a:spcPct val="150000"/>
              </a:lnSpc>
              <a:spcBef>
                <a:spcPts val="0"/>
              </a:spcBef>
              <a:spcAft>
                <a:spcPts val="0"/>
              </a:spcAft>
              <a:buNone/>
            </a:pPr>
            <a:r>
              <a:rPr lang="ja"/>
              <a:t>存在するわけではない！</a:t>
            </a:r>
            <a:endParaRPr/>
          </a:p>
        </p:txBody>
      </p:sp>
      <p:sp>
        <p:nvSpPr>
          <p:cNvPr id="133" name="Google Shape;133;p23"/>
          <p:cNvSpPr txBox="1"/>
          <p:nvPr/>
        </p:nvSpPr>
        <p:spPr>
          <a:xfrm>
            <a:off x="1006600" y="771000"/>
            <a:ext cx="29433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まだ発展途上の技術なので....</a:t>
            </a:r>
            <a:endParaRPr>
              <a:latin typeface="HiraKakuPro-W3"/>
              <a:ea typeface="HiraKakuPro-W3"/>
              <a:cs typeface="HiraKakuPro-W3"/>
              <a:sym typeface="HiraKakuPro-W3"/>
            </a:endParaRPr>
          </a:p>
        </p:txBody>
      </p:sp>
      <p:pic>
        <p:nvPicPr>
          <p:cNvPr id="134" name="Google Shape;134;p23"/>
          <p:cNvPicPr preferRelativeResize="0"/>
          <p:nvPr/>
        </p:nvPicPr>
        <p:blipFill>
          <a:blip r:embed="rId3">
            <a:alphaModFix/>
          </a:blip>
          <a:stretch>
            <a:fillRect/>
          </a:stretch>
        </p:blipFill>
        <p:spPr>
          <a:xfrm>
            <a:off x="5141350" y="3461425"/>
            <a:ext cx="1299901" cy="1409100"/>
          </a:xfrm>
          <a:prstGeom prst="rect">
            <a:avLst/>
          </a:prstGeom>
          <a:noFill/>
          <a:ln>
            <a:noFill/>
          </a:ln>
        </p:spPr>
      </p:pic>
      <p:sp>
        <p:nvSpPr>
          <p:cNvPr id="135" name="Google Shape;135;p23"/>
          <p:cNvSpPr/>
          <p:nvPr/>
        </p:nvSpPr>
        <p:spPr>
          <a:xfrm>
            <a:off x="6441250" y="3014400"/>
            <a:ext cx="1409100" cy="810600"/>
          </a:xfrm>
          <a:prstGeom prst="wedgeRoundRectCallout">
            <a:avLst>
              <a:gd name="adj1" fmla="val -69505"/>
              <a:gd name="adj2" fmla="val 78133"/>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ワシがAIを</a:t>
            </a:r>
            <a:br>
              <a:rPr lang="ja">
                <a:latin typeface="HiraKakuPro-W3"/>
                <a:ea typeface="HiraKakuPro-W3"/>
                <a:cs typeface="HiraKakuPro-W3"/>
                <a:sym typeface="HiraKakuPro-W3"/>
              </a:rPr>
            </a:br>
            <a:r>
              <a:rPr lang="ja">
                <a:latin typeface="HiraKakuPro-W3"/>
                <a:ea typeface="HiraKakuPro-W3"/>
                <a:cs typeface="HiraKakuPro-W3"/>
                <a:sym typeface="HiraKakuPro-W3"/>
              </a:rPr>
              <a:t>発明したぞ！</a:t>
            </a:r>
            <a:endParaRPr>
              <a:latin typeface="HiraKakuPro-W3"/>
              <a:ea typeface="HiraKakuPro-W3"/>
              <a:cs typeface="HiraKakuPro-W3"/>
              <a:sym typeface="HiraKakuPro-W3"/>
            </a:endParaRPr>
          </a:p>
        </p:txBody>
      </p:sp>
      <p:sp>
        <p:nvSpPr>
          <p:cNvPr id="136" name="Google Shape;136;p23"/>
          <p:cNvSpPr/>
          <p:nvPr/>
        </p:nvSpPr>
        <p:spPr>
          <a:xfrm>
            <a:off x="5525125" y="3049825"/>
            <a:ext cx="1807200" cy="1598400"/>
          </a:xfrm>
          <a:prstGeom prst="mathMultiply">
            <a:avLst>
              <a:gd name="adj1" fmla="val 66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highlight>
                <a:srgbClr val="FF0000"/>
              </a:highlight>
              <a:latin typeface="HiraKakuPro-W3"/>
              <a:ea typeface="HiraKakuPro-W3"/>
              <a:cs typeface="HiraKakuPro-W3"/>
              <a:sym typeface="HiraKakuPro-W3"/>
            </a:endParaRPr>
          </a:p>
        </p:txBody>
      </p:sp>
      <p:grpSp>
        <p:nvGrpSpPr>
          <p:cNvPr id="137" name="Google Shape;137;p23"/>
          <p:cNvGrpSpPr/>
          <p:nvPr/>
        </p:nvGrpSpPr>
        <p:grpSpPr>
          <a:xfrm>
            <a:off x="3375324" y="3623612"/>
            <a:ext cx="1073545" cy="1084736"/>
            <a:chOff x="1513000" y="2923613"/>
            <a:chExt cx="1930489" cy="1824312"/>
          </a:xfrm>
        </p:grpSpPr>
        <p:pic>
          <p:nvPicPr>
            <p:cNvPr id="138" name="Google Shape;138;p23"/>
            <p:cNvPicPr preferRelativeResize="0"/>
            <p:nvPr/>
          </p:nvPicPr>
          <p:blipFill>
            <a:blip r:embed="rId4">
              <a:alphaModFix/>
            </a:blip>
            <a:stretch>
              <a:fillRect/>
            </a:stretch>
          </p:blipFill>
          <p:spPr>
            <a:xfrm>
              <a:off x="1513000" y="2923613"/>
              <a:ext cx="1930489" cy="1824312"/>
            </a:xfrm>
            <a:prstGeom prst="rect">
              <a:avLst/>
            </a:prstGeom>
            <a:noFill/>
            <a:ln>
              <a:noFill/>
            </a:ln>
          </p:spPr>
        </p:pic>
        <p:pic>
          <p:nvPicPr>
            <p:cNvPr id="139" name="Google Shape;139;p23"/>
            <p:cNvPicPr preferRelativeResize="0"/>
            <p:nvPr/>
          </p:nvPicPr>
          <p:blipFill>
            <a:blip r:embed="rId5">
              <a:alphaModFix/>
            </a:blip>
            <a:stretch>
              <a:fillRect/>
            </a:stretch>
          </p:blipFill>
          <p:spPr>
            <a:xfrm>
              <a:off x="1657850" y="3231051"/>
              <a:ext cx="929046" cy="810600"/>
            </a:xfrm>
            <a:prstGeom prst="rect">
              <a:avLst/>
            </a:prstGeom>
            <a:noFill/>
            <a:ln>
              <a:noFill/>
            </a:ln>
          </p:spPr>
        </p:pic>
      </p:grpSp>
      <p:sp>
        <p:nvSpPr>
          <p:cNvPr id="140" name="Google Shape;140;p23"/>
          <p:cNvSpPr txBox="1"/>
          <p:nvPr/>
        </p:nvSpPr>
        <p:spPr>
          <a:xfrm>
            <a:off x="3294100" y="3337475"/>
            <a:ext cx="12360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latin typeface="HiraKakuPro-W3"/>
                <a:ea typeface="HiraKakuPro-W3"/>
                <a:cs typeface="HiraKakuPro-W3"/>
                <a:sym typeface="HiraKakuPro-W3"/>
              </a:rPr>
              <a:t>ワタシガAIデス...</a:t>
            </a:r>
            <a:endParaRPr sz="1000">
              <a:latin typeface="HiraKakuPro-W3"/>
              <a:ea typeface="HiraKakuPro-W3"/>
              <a:cs typeface="HiraKakuPro-W3"/>
              <a:sym typeface="HiraKakuPro-W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263450" y="2033097"/>
            <a:ext cx="8520600" cy="1077300"/>
          </a:xfrm>
          <a:prstGeom prst="rect">
            <a:avLst/>
          </a:prstGeom>
        </p:spPr>
        <p:txBody>
          <a:bodyPr spcFirstLastPara="1" wrap="square" lIns="102500" tIns="102500" rIns="102500" bIns="102500" anchor="ctr" anchorCtr="0">
            <a:noAutofit/>
          </a:bodyPr>
          <a:lstStyle/>
          <a:p>
            <a:pPr marL="0" lvl="0" indent="0" algn="ctr" rtl="0">
              <a:lnSpc>
                <a:spcPct val="100000"/>
              </a:lnSpc>
              <a:spcBef>
                <a:spcPts val="0"/>
              </a:spcBef>
              <a:spcAft>
                <a:spcPts val="0"/>
              </a:spcAft>
              <a:buNone/>
            </a:pPr>
            <a:r>
              <a:rPr lang="ja"/>
              <a:t>あくまで「しくみ」です。</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ctrTitle"/>
          </p:nvPr>
        </p:nvSpPr>
        <p:spPr>
          <a:xfrm>
            <a:off x="2133300" y="1992000"/>
            <a:ext cx="48774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AIの種類</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AI：人工知能の分類</a:t>
            </a:r>
            <a:endParaRPr/>
          </a:p>
        </p:txBody>
      </p:sp>
      <p:sp>
        <p:nvSpPr>
          <p:cNvPr id="156" name="Google Shape;156;p26"/>
          <p:cNvSpPr txBox="1">
            <a:spLocks noGrp="1"/>
          </p:cNvSpPr>
          <p:nvPr>
            <p:ph type="body" idx="1"/>
          </p:nvPr>
        </p:nvSpPr>
        <p:spPr>
          <a:xfrm>
            <a:off x="4651350" y="1496550"/>
            <a:ext cx="4168800" cy="25371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人工知能：人間のような知的な作業を行うコンピュータシステム</a:t>
            </a:r>
            <a:endParaRPr/>
          </a:p>
          <a:p>
            <a:pPr marL="457200" lvl="0" indent="-342900" algn="l" rtl="0">
              <a:spcBef>
                <a:spcPts val="1000"/>
              </a:spcBef>
              <a:spcAft>
                <a:spcPts val="0"/>
              </a:spcAft>
              <a:buSzPts val="1800"/>
              <a:buChar char="●"/>
            </a:pPr>
            <a:r>
              <a:rPr lang="ja"/>
              <a:t>機械学習：たくさんのデータのパターンを学習して作業を実行する</a:t>
            </a:r>
            <a:endParaRPr/>
          </a:p>
          <a:p>
            <a:pPr marL="457200" lvl="0" indent="-342900" algn="l" rtl="0">
              <a:spcBef>
                <a:spcPts val="1000"/>
              </a:spcBef>
              <a:spcAft>
                <a:spcPts val="0"/>
              </a:spcAft>
              <a:buSzPts val="1800"/>
              <a:buChar char="●"/>
            </a:pPr>
            <a:r>
              <a:rPr lang="ja"/>
              <a:t>深層学習：コンピュータが特徴を判断する機械学習</a:t>
            </a:r>
            <a:endParaRPr/>
          </a:p>
        </p:txBody>
      </p:sp>
      <p:sp>
        <p:nvSpPr>
          <p:cNvPr id="157" name="Google Shape;157;p26"/>
          <p:cNvSpPr txBox="1"/>
          <p:nvPr/>
        </p:nvSpPr>
        <p:spPr>
          <a:xfrm>
            <a:off x="5433000" y="4718900"/>
            <a:ext cx="3171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800"/>
              <a:t>https://www.fujielectric.co.jp/products/foodfactory/basic/ai/</a:t>
            </a:r>
            <a:endParaRPr sz="800"/>
          </a:p>
        </p:txBody>
      </p:sp>
      <p:pic>
        <p:nvPicPr>
          <p:cNvPr id="158" name="Google Shape;158;p26"/>
          <p:cNvPicPr preferRelativeResize="0"/>
          <p:nvPr/>
        </p:nvPicPr>
        <p:blipFill rotWithShape="1">
          <a:blip r:embed="rId3">
            <a:alphaModFix/>
          </a:blip>
          <a:srcRect r="38886"/>
          <a:stretch/>
        </p:blipFill>
        <p:spPr>
          <a:xfrm>
            <a:off x="692825" y="1409700"/>
            <a:ext cx="3879184" cy="330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800"/>
              <a:t>今回は</a:t>
            </a:r>
            <a:r>
              <a:rPr lang="ja" sz="2800">
                <a:highlight>
                  <a:srgbClr val="FFFF00"/>
                </a:highlight>
              </a:rPr>
              <a:t>機械学習</a:t>
            </a:r>
            <a:r>
              <a:rPr lang="ja" sz="2800"/>
              <a:t>に挑戦してみましょう！</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ctrTitle"/>
          </p:nvPr>
        </p:nvSpPr>
        <p:spPr>
          <a:xfrm>
            <a:off x="1795825" y="1992000"/>
            <a:ext cx="55632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900"/>
              <a:t>教材にサインインしましょう</a:t>
            </a:r>
            <a:endParaRPr sz="2900"/>
          </a:p>
        </p:txBody>
      </p:sp>
      <p:sp>
        <p:nvSpPr>
          <p:cNvPr id="177" name="Google Shape;177;p29"/>
          <p:cNvSpPr txBox="1"/>
          <p:nvPr/>
        </p:nvSpPr>
        <p:spPr>
          <a:xfrm>
            <a:off x="3552600" y="2713275"/>
            <a:ext cx="1473900" cy="5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600">
                <a:latin typeface="HiraKakuPro-W3"/>
                <a:ea typeface="HiraKakuPro-W3"/>
                <a:cs typeface="HiraKakuPro-W3"/>
                <a:sym typeface="HiraKakuPro-W3"/>
              </a:rPr>
              <a:t>（初期登録）</a:t>
            </a:r>
            <a:endParaRPr sz="1600">
              <a:latin typeface="HiraKakuPro-W3"/>
              <a:ea typeface="HiraKakuPro-W3"/>
              <a:cs typeface="HiraKakuPro-W3"/>
              <a:sym typeface="HiraKakuPro-W3"/>
            </a:endParaRPr>
          </a:p>
        </p:txBody>
      </p:sp>
      <p:sp>
        <p:nvSpPr>
          <p:cNvPr id="178" name="Google Shape;178;p29"/>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次のURLにアクセスしましょう</a:t>
            </a:r>
            <a:endParaRPr/>
          </a:p>
        </p:txBody>
      </p:sp>
      <p:sp>
        <p:nvSpPr>
          <p:cNvPr id="184" name="Google Shape;184;p30"/>
          <p:cNvSpPr txBox="1">
            <a:spLocks noGrp="1"/>
          </p:cNvSpPr>
          <p:nvPr>
            <p:ph type="body" idx="1"/>
          </p:nvPr>
        </p:nvSpPr>
        <p:spPr>
          <a:xfrm>
            <a:off x="539850" y="15204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a:p>
            <a:pPr marL="0" lvl="0" indent="0" algn="l" rtl="0">
              <a:spcBef>
                <a:spcPts val="700"/>
              </a:spcBef>
              <a:spcAft>
                <a:spcPts val="0"/>
              </a:spcAft>
              <a:buNone/>
            </a:pPr>
            <a:endParaRPr/>
          </a:p>
        </p:txBody>
      </p:sp>
      <p:sp>
        <p:nvSpPr>
          <p:cNvPr id="185" name="Google Shape;185;p30"/>
          <p:cNvSpPr txBox="1"/>
          <p:nvPr/>
        </p:nvSpPr>
        <p:spPr>
          <a:xfrm>
            <a:off x="1815350" y="2571750"/>
            <a:ext cx="57387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900" u="sng">
                <a:solidFill>
                  <a:schemeClr val="hlink"/>
                </a:solidFill>
                <a:latin typeface="HiraKakuPro-W3"/>
                <a:ea typeface="HiraKakuPro-W3"/>
                <a:cs typeface="HiraKakuPro-W3"/>
                <a:sym typeface="HiraKakuPro-W3"/>
                <a:hlinkClick r:id="rId3"/>
              </a:rPr>
              <a:t>https://studio.code.org/home</a:t>
            </a:r>
            <a:endParaRPr sz="2900">
              <a:latin typeface="HiraKakuPro-W3"/>
              <a:ea typeface="HiraKakuPro-W3"/>
              <a:cs typeface="HiraKakuPro-W3"/>
              <a:sym typeface="HiraKakuPro-W3"/>
            </a:endParaRPr>
          </a:p>
          <a:p>
            <a:pPr marL="0" lvl="0" indent="0" algn="l" rtl="0">
              <a:spcBef>
                <a:spcPts val="0"/>
              </a:spcBef>
              <a:spcAft>
                <a:spcPts val="0"/>
              </a:spcAft>
              <a:buNone/>
            </a:pPr>
            <a:endParaRPr sz="2900">
              <a:latin typeface="HiraKakuPro-W3"/>
              <a:ea typeface="HiraKakuPro-W3"/>
              <a:cs typeface="HiraKakuPro-W3"/>
              <a:sym typeface="HiraKakuPro-W3"/>
            </a:endParaRPr>
          </a:p>
        </p:txBody>
      </p:sp>
      <p:sp>
        <p:nvSpPr>
          <p:cNvPr id="186" name="Google Shape;186;p30"/>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今回のめあて</a:t>
            </a:r>
            <a:endParaRPr/>
          </a:p>
        </p:txBody>
      </p:sp>
      <p:sp>
        <p:nvSpPr>
          <p:cNvPr id="56" name="Google Shape;56;p12"/>
          <p:cNvSpPr txBox="1">
            <a:spLocks noGrp="1"/>
          </p:cNvSpPr>
          <p:nvPr>
            <p:ph type="body" idx="1"/>
          </p:nvPr>
        </p:nvSpPr>
        <p:spPr>
          <a:xfrm>
            <a:off x="498675" y="131497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solidFill>
                  <a:schemeClr val="dk2"/>
                </a:solidFill>
              </a:rPr>
              <a:t>コンピュータってなに？</a:t>
            </a:r>
            <a:endParaRPr sz="2200">
              <a:solidFill>
                <a:schemeClr val="dk2"/>
              </a:solidFill>
            </a:endParaRPr>
          </a:p>
          <a:p>
            <a:pPr marL="457200" lvl="0" indent="-368300" algn="l" rtl="0">
              <a:lnSpc>
                <a:spcPct val="150000"/>
              </a:lnSpc>
              <a:spcBef>
                <a:spcPts val="0"/>
              </a:spcBef>
              <a:spcAft>
                <a:spcPts val="0"/>
              </a:spcAft>
              <a:buSzPts val="2200"/>
              <a:buChar char="●"/>
            </a:pPr>
            <a:r>
              <a:rPr lang="ja" sz="2200">
                <a:solidFill>
                  <a:schemeClr val="dk2"/>
                </a:solidFill>
              </a:rPr>
              <a:t>AIってなに？</a:t>
            </a:r>
            <a:endParaRPr sz="2200">
              <a:solidFill>
                <a:schemeClr val="dk2"/>
              </a:solidFill>
            </a:endParaRPr>
          </a:p>
          <a:p>
            <a:pPr marL="914400" lvl="1" indent="-368300" algn="l" rtl="0">
              <a:lnSpc>
                <a:spcPct val="125000"/>
              </a:lnSpc>
              <a:spcBef>
                <a:spcPts val="0"/>
              </a:spcBef>
              <a:spcAft>
                <a:spcPts val="0"/>
              </a:spcAft>
              <a:buSzPts val="2200"/>
              <a:buChar char="○"/>
            </a:pPr>
            <a:r>
              <a:rPr lang="ja" sz="2200">
                <a:solidFill>
                  <a:schemeClr val="dk2"/>
                </a:solidFill>
              </a:rPr>
              <a:t>機械学習に挑戦してみよう</a:t>
            </a:r>
            <a:endParaRPr sz="2200">
              <a:solidFill>
                <a:schemeClr val="dk2"/>
              </a:solidFill>
            </a:endParaRPr>
          </a:p>
          <a:p>
            <a:pPr marL="914400" lvl="1" indent="-368300" algn="l" rtl="0">
              <a:lnSpc>
                <a:spcPct val="125000"/>
              </a:lnSpc>
              <a:spcBef>
                <a:spcPts val="0"/>
              </a:spcBef>
              <a:spcAft>
                <a:spcPts val="0"/>
              </a:spcAft>
              <a:buClr>
                <a:schemeClr val="dk2"/>
              </a:buClr>
              <a:buSzPts val="2200"/>
              <a:buChar char="○"/>
            </a:pPr>
            <a:r>
              <a:rPr lang="ja" sz="2200">
                <a:solidFill>
                  <a:schemeClr val="dk2"/>
                </a:solidFill>
              </a:rPr>
              <a:t>教師あり学習とは</a:t>
            </a:r>
            <a:endParaRPr sz="2200">
              <a:solidFill>
                <a:schemeClr val="dk2"/>
              </a:solidFill>
            </a:endParaRPr>
          </a:p>
          <a:p>
            <a:pPr marL="914400" lvl="1" indent="-368300" algn="l" rtl="0">
              <a:lnSpc>
                <a:spcPct val="125000"/>
              </a:lnSpc>
              <a:spcBef>
                <a:spcPts val="0"/>
              </a:spcBef>
              <a:spcAft>
                <a:spcPts val="0"/>
              </a:spcAft>
              <a:buClr>
                <a:schemeClr val="dk2"/>
              </a:buClr>
              <a:buSzPts val="2200"/>
              <a:buChar char="○"/>
            </a:pPr>
            <a:r>
              <a:rPr lang="ja" sz="2200">
                <a:solidFill>
                  <a:schemeClr val="dk2"/>
                </a:solidFill>
              </a:rPr>
              <a:t>教師なし学習とは</a:t>
            </a:r>
            <a:endParaRPr sz="2200">
              <a:solidFill>
                <a:schemeClr val="dk2"/>
              </a:solidFill>
            </a:endParaRPr>
          </a:p>
          <a:p>
            <a:pPr marL="914400" lvl="1" indent="-368300" algn="l" rtl="0">
              <a:lnSpc>
                <a:spcPct val="125000"/>
              </a:lnSpc>
              <a:spcBef>
                <a:spcPts val="0"/>
              </a:spcBef>
              <a:spcAft>
                <a:spcPts val="0"/>
              </a:spcAft>
              <a:buClr>
                <a:schemeClr val="dk2"/>
              </a:buClr>
              <a:buSzPts val="2200"/>
              <a:buChar char="○"/>
            </a:pPr>
            <a:r>
              <a:rPr lang="ja" sz="2200">
                <a:solidFill>
                  <a:schemeClr val="dk2"/>
                </a:solidFill>
              </a:rPr>
              <a:t>強化学習とは</a:t>
            </a:r>
            <a:endParaRPr sz="2200">
              <a:solidFill>
                <a:schemeClr val="dk2"/>
              </a:solidFill>
            </a:endParaRPr>
          </a:p>
          <a:p>
            <a:pPr marL="457200" lvl="0" indent="0" algn="l" rtl="0">
              <a:lnSpc>
                <a:spcPct val="150000"/>
              </a:lnSpc>
              <a:spcBef>
                <a:spcPts val="700"/>
              </a:spcBef>
              <a:spcAft>
                <a:spcPts val="0"/>
              </a:spcAft>
              <a:buNone/>
            </a:pP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1"/>
          <p:cNvPicPr preferRelativeResize="0"/>
          <p:nvPr/>
        </p:nvPicPr>
        <p:blipFill rotWithShape="1">
          <a:blip r:embed="rId3">
            <a:alphaModFix/>
          </a:blip>
          <a:srcRect b="8062"/>
          <a:stretch/>
        </p:blipFill>
        <p:spPr>
          <a:xfrm>
            <a:off x="1839050" y="783025"/>
            <a:ext cx="5985901" cy="3690499"/>
          </a:xfrm>
          <a:prstGeom prst="rect">
            <a:avLst/>
          </a:prstGeom>
          <a:noFill/>
          <a:ln>
            <a:noFill/>
          </a:ln>
        </p:spPr>
      </p:pic>
      <p:sp>
        <p:nvSpPr>
          <p:cNvPr id="192" name="Google Shape;192;p31"/>
          <p:cNvSpPr/>
          <p:nvPr/>
        </p:nvSpPr>
        <p:spPr>
          <a:xfrm>
            <a:off x="5042826" y="1602000"/>
            <a:ext cx="1867200" cy="389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93" name="Google Shape;193;p31"/>
          <p:cNvSpPr/>
          <p:nvPr/>
        </p:nvSpPr>
        <p:spPr>
          <a:xfrm>
            <a:off x="6409200" y="517300"/>
            <a:ext cx="2160000" cy="810000"/>
          </a:xfrm>
          <a:prstGeom prst="wedgeRoundRectCallout">
            <a:avLst>
              <a:gd name="adj1" fmla="val -58441"/>
              <a:gd name="adj2" fmla="val 9941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a:latin typeface="HiraKakuPro-W3"/>
                <a:ea typeface="HiraKakuPro-W3"/>
                <a:cs typeface="HiraKakuPro-W3"/>
                <a:sym typeface="HiraKakuPro-W3"/>
              </a:rPr>
              <a:t>Googleアカウントでサインイン</a:t>
            </a:r>
            <a:endParaRPr sz="1700">
              <a:latin typeface="HiraKakuPro-W3"/>
              <a:ea typeface="HiraKakuPro-W3"/>
              <a:cs typeface="HiraKakuPro-W3"/>
              <a:sym typeface="HiraKakuPro-W3"/>
            </a:endParaRPr>
          </a:p>
        </p:txBody>
      </p:sp>
      <p:sp>
        <p:nvSpPr>
          <p:cNvPr id="194" name="Google Shape;194;p31"/>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2"/>
          <p:cNvPicPr preferRelativeResize="0"/>
          <p:nvPr/>
        </p:nvPicPr>
        <p:blipFill>
          <a:blip r:embed="rId3">
            <a:alphaModFix/>
          </a:blip>
          <a:stretch>
            <a:fillRect/>
          </a:stretch>
        </p:blipFill>
        <p:spPr>
          <a:xfrm>
            <a:off x="696050" y="1337299"/>
            <a:ext cx="1917726" cy="2128125"/>
          </a:xfrm>
          <a:prstGeom prst="rect">
            <a:avLst/>
          </a:prstGeom>
          <a:noFill/>
          <a:ln>
            <a:noFill/>
          </a:ln>
        </p:spPr>
      </p:pic>
      <p:pic>
        <p:nvPicPr>
          <p:cNvPr id="200" name="Google Shape;200;p32"/>
          <p:cNvPicPr preferRelativeResize="0"/>
          <p:nvPr/>
        </p:nvPicPr>
        <p:blipFill>
          <a:blip r:embed="rId4">
            <a:alphaModFix/>
          </a:blip>
          <a:stretch>
            <a:fillRect/>
          </a:stretch>
        </p:blipFill>
        <p:spPr>
          <a:xfrm>
            <a:off x="4231800" y="626686"/>
            <a:ext cx="4280399" cy="3890125"/>
          </a:xfrm>
          <a:prstGeom prst="rect">
            <a:avLst/>
          </a:prstGeom>
          <a:noFill/>
          <a:ln w="9525" cap="flat" cmpd="sng">
            <a:solidFill>
              <a:srgbClr val="D9D9D9"/>
            </a:solidFill>
            <a:prstDash val="solid"/>
            <a:round/>
            <a:headEnd type="none" w="sm" len="sm"/>
            <a:tailEnd type="none" w="sm" len="sm"/>
          </a:ln>
        </p:spPr>
      </p:pic>
      <p:sp>
        <p:nvSpPr>
          <p:cNvPr id="201" name="Google Shape;201;p32"/>
          <p:cNvSpPr/>
          <p:nvPr/>
        </p:nvSpPr>
        <p:spPr>
          <a:xfrm>
            <a:off x="808523" y="2011550"/>
            <a:ext cx="1252200" cy="38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02" name="Google Shape;202;p32"/>
          <p:cNvSpPr/>
          <p:nvPr/>
        </p:nvSpPr>
        <p:spPr>
          <a:xfrm>
            <a:off x="3357425" y="2410700"/>
            <a:ext cx="595200" cy="429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03" name="Google Shape;203;p32"/>
          <p:cNvSpPr/>
          <p:nvPr/>
        </p:nvSpPr>
        <p:spPr>
          <a:xfrm>
            <a:off x="5204975" y="1227350"/>
            <a:ext cx="1178100" cy="14079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04" name="Google Shape;204;p32"/>
          <p:cNvSpPr/>
          <p:nvPr/>
        </p:nvSpPr>
        <p:spPr>
          <a:xfrm>
            <a:off x="5552575" y="2957275"/>
            <a:ext cx="1917600" cy="8127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05" name="Google Shape;205;p32"/>
          <p:cNvSpPr/>
          <p:nvPr/>
        </p:nvSpPr>
        <p:spPr>
          <a:xfrm>
            <a:off x="6233525" y="462000"/>
            <a:ext cx="1720800" cy="552900"/>
          </a:xfrm>
          <a:prstGeom prst="wedgeRoundRectCallout">
            <a:avLst>
              <a:gd name="adj1" fmla="val -57473"/>
              <a:gd name="adj2" fmla="val 10993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latin typeface="HiraKakuPro-W3"/>
                <a:ea typeface="HiraKakuPro-W3"/>
                <a:cs typeface="HiraKakuPro-W3"/>
                <a:sym typeface="HiraKakuPro-W3"/>
              </a:rPr>
              <a:t>①生徒を選ぶ</a:t>
            </a:r>
            <a:endParaRPr sz="1800">
              <a:latin typeface="HiraKakuPro-W3"/>
              <a:ea typeface="HiraKakuPro-W3"/>
              <a:cs typeface="HiraKakuPro-W3"/>
              <a:sym typeface="HiraKakuPro-W3"/>
            </a:endParaRPr>
          </a:p>
        </p:txBody>
      </p:sp>
      <p:sp>
        <p:nvSpPr>
          <p:cNvPr id="206" name="Google Shape;206;p32"/>
          <p:cNvSpPr/>
          <p:nvPr/>
        </p:nvSpPr>
        <p:spPr>
          <a:xfrm>
            <a:off x="6480675" y="1806600"/>
            <a:ext cx="2566800" cy="877500"/>
          </a:xfrm>
          <a:prstGeom prst="wedgeRoundRectCallout">
            <a:avLst>
              <a:gd name="adj1" fmla="val -30610"/>
              <a:gd name="adj2" fmla="val 97815"/>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1500">
                <a:latin typeface="HiraKakuPro-W3"/>
                <a:ea typeface="HiraKakuPro-W3"/>
                <a:cs typeface="HiraKakuPro-W3"/>
                <a:sym typeface="HiraKakuPro-W3"/>
              </a:rPr>
              <a:t>②名前と年齢を入力</a:t>
            </a:r>
            <a:endParaRPr sz="1500">
              <a:latin typeface="HiraKakuPro-W3"/>
              <a:ea typeface="HiraKakuPro-W3"/>
              <a:cs typeface="HiraKakuPro-W3"/>
              <a:sym typeface="HiraKakuPro-W3"/>
            </a:endParaRPr>
          </a:p>
          <a:p>
            <a:pPr marL="0" lvl="0" indent="0" algn="l" rtl="0">
              <a:spcBef>
                <a:spcPts val="0"/>
              </a:spcBef>
              <a:spcAft>
                <a:spcPts val="0"/>
              </a:spcAft>
              <a:buNone/>
            </a:pPr>
            <a:r>
              <a:rPr lang="ja" sz="1100">
                <a:latin typeface="HiraKakuPro-W3"/>
                <a:ea typeface="HiraKakuPro-W3"/>
                <a:cs typeface="HiraKakuPro-W3"/>
                <a:sym typeface="HiraKakuPro-W3"/>
              </a:rPr>
              <a:t>　名前のところは出席番号と名前</a:t>
            </a:r>
            <a:br>
              <a:rPr lang="ja" sz="1100">
                <a:latin typeface="HiraKakuPro-W3"/>
                <a:ea typeface="HiraKakuPro-W3"/>
                <a:cs typeface="HiraKakuPro-W3"/>
                <a:sym typeface="HiraKakuPro-W3"/>
              </a:rPr>
            </a:br>
            <a:r>
              <a:rPr lang="ja" sz="1100">
                <a:latin typeface="HiraKakuPro-W3"/>
                <a:ea typeface="HiraKakuPro-W3"/>
                <a:cs typeface="HiraKakuPro-W3"/>
                <a:sym typeface="HiraKakuPro-W3"/>
              </a:rPr>
              <a:t>　例）1山田花子</a:t>
            </a:r>
            <a:endParaRPr sz="1100">
              <a:latin typeface="HiraKakuPro-W3"/>
              <a:ea typeface="HiraKakuPro-W3"/>
              <a:cs typeface="HiraKakuPro-W3"/>
              <a:sym typeface="HiraKakuPro-W3"/>
            </a:endParaRPr>
          </a:p>
        </p:txBody>
      </p:sp>
      <p:sp>
        <p:nvSpPr>
          <p:cNvPr id="207" name="Google Shape;207;p32"/>
          <p:cNvSpPr/>
          <p:nvPr/>
        </p:nvSpPr>
        <p:spPr>
          <a:xfrm>
            <a:off x="2555225" y="3513550"/>
            <a:ext cx="1917600" cy="552900"/>
          </a:xfrm>
          <a:prstGeom prst="wedgeRoundRectCallout">
            <a:avLst>
              <a:gd name="adj1" fmla="val 59526"/>
              <a:gd name="adj2" fmla="val 75339"/>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③入力が終わったら押す</a:t>
            </a:r>
            <a:endParaRPr>
              <a:latin typeface="HiraKakuPro-W3"/>
              <a:ea typeface="HiraKakuPro-W3"/>
              <a:cs typeface="HiraKakuPro-W3"/>
              <a:sym typeface="HiraKakuPro-W3"/>
            </a:endParaRPr>
          </a:p>
        </p:txBody>
      </p:sp>
      <p:sp>
        <p:nvSpPr>
          <p:cNvPr id="208" name="Google Shape;208;p32"/>
          <p:cNvSpPr/>
          <p:nvPr/>
        </p:nvSpPr>
        <p:spPr>
          <a:xfrm>
            <a:off x="1699300" y="864875"/>
            <a:ext cx="1815300" cy="552900"/>
          </a:xfrm>
          <a:prstGeom prst="wedgeRoundRectCallout">
            <a:avLst>
              <a:gd name="adj1" fmla="val -48984"/>
              <a:gd name="adj2" fmla="val 162507"/>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自分のアカウントで</a:t>
            </a:r>
            <a:endParaRPr sz="1100">
              <a:latin typeface="HiraKakuPro-W3"/>
              <a:ea typeface="HiraKakuPro-W3"/>
              <a:cs typeface="HiraKakuPro-W3"/>
              <a:sym typeface="HiraKakuPro-W3"/>
            </a:endParaRPr>
          </a:p>
          <a:p>
            <a:pPr marL="0" lvl="0" indent="0" algn="ctr" rtl="0">
              <a:spcBef>
                <a:spcPts val="0"/>
              </a:spcBef>
              <a:spcAft>
                <a:spcPts val="0"/>
              </a:spcAft>
              <a:buNone/>
            </a:pPr>
            <a:r>
              <a:rPr lang="ja" sz="1100">
                <a:latin typeface="HiraKakuPro-W3"/>
                <a:ea typeface="HiraKakuPro-W3"/>
                <a:cs typeface="HiraKakuPro-W3"/>
                <a:sym typeface="HiraKakuPro-W3"/>
              </a:rPr>
              <a:t>あることを確認</a:t>
            </a:r>
            <a:endParaRPr sz="1100">
              <a:latin typeface="HiraKakuPro-W3"/>
              <a:ea typeface="HiraKakuPro-W3"/>
              <a:cs typeface="HiraKakuPro-W3"/>
              <a:sym typeface="HiraKakuPro-W3"/>
            </a:endParaRPr>
          </a:p>
          <a:p>
            <a:pPr marL="0" lvl="0" indent="0" algn="ctr" rtl="0">
              <a:spcBef>
                <a:spcPts val="0"/>
              </a:spcBef>
              <a:spcAft>
                <a:spcPts val="0"/>
              </a:spcAft>
              <a:buNone/>
            </a:pPr>
            <a:r>
              <a:rPr lang="ja" sz="1100">
                <a:latin typeface="HiraKakuPro-W3"/>
                <a:ea typeface="HiraKakuPro-W3"/>
                <a:cs typeface="HiraKakuPro-W3"/>
                <a:sym typeface="HiraKakuPro-W3"/>
              </a:rPr>
              <a:t>(〜@gse.jwu.ac.jp)</a:t>
            </a:r>
            <a:endParaRPr sz="1100">
              <a:latin typeface="HiraKakuPro-W3"/>
              <a:ea typeface="HiraKakuPro-W3"/>
              <a:cs typeface="HiraKakuPro-W3"/>
              <a:sym typeface="HiraKakuPro-W3"/>
            </a:endParaRPr>
          </a:p>
        </p:txBody>
      </p:sp>
      <p:sp>
        <p:nvSpPr>
          <p:cNvPr id="209" name="Google Shape;209;p32"/>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3"/>
          <p:cNvPicPr preferRelativeResize="0"/>
          <p:nvPr/>
        </p:nvPicPr>
        <p:blipFill>
          <a:blip r:embed="rId3">
            <a:alphaModFix/>
          </a:blip>
          <a:stretch>
            <a:fillRect/>
          </a:stretch>
        </p:blipFill>
        <p:spPr>
          <a:xfrm>
            <a:off x="1899425" y="579975"/>
            <a:ext cx="4981349" cy="3896849"/>
          </a:xfrm>
          <a:prstGeom prst="rect">
            <a:avLst/>
          </a:prstGeom>
          <a:noFill/>
          <a:ln>
            <a:noFill/>
          </a:ln>
        </p:spPr>
      </p:pic>
      <p:sp>
        <p:nvSpPr>
          <p:cNvPr id="215" name="Google Shape;215;p33"/>
          <p:cNvSpPr/>
          <p:nvPr/>
        </p:nvSpPr>
        <p:spPr>
          <a:xfrm>
            <a:off x="4488023" y="3817150"/>
            <a:ext cx="1252200" cy="389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16" name="Google Shape;216;p33"/>
          <p:cNvSpPr/>
          <p:nvPr/>
        </p:nvSpPr>
        <p:spPr>
          <a:xfrm>
            <a:off x="5320225" y="2571750"/>
            <a:ext cx="2526900" cy="920100"/>
          </a:xfrm>
          <a:prstGeom prst="wedgeRoundRectCallout">
            <a:avLst>
              <a:gd name="adj1" fmla="val -38454"/>
              <a:gd name="adj2" fmla="val 84944"/>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a:latin typeface="HiraKakuPro-W3"/>
                <a:ea typeface="HiraKakuPro-W3"/>
                <a:cs typeface="HiraKakuPro-W3"/>
                <a:sym typeface="HiraKakuPro-W3"/>
              </a:rPr>
              <a:t>クラスごとのセクションコードを入力</a:t>
            </a:r>
            <a:endParaRPr sz="1600">
              <a:latin typeface="HiraKakuPro-W3"/>
              <a:ea typeface="HiraKakuPro-W3"/>
              <a:cs typeface="HiraKakuPro-W3"/>
              <a:sym typeface="HiraKakuPro-W3"/>
            </a:endParaRPr>
          </a:p>
        </p:txBody>
      </p:sp>
      <p:sp>
        <p:nvSpPr>
          <p:cNvPr id="217" name="Google Shape;217;p33"/>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各クラスのセクションコード</a:t>
            </a:r>
            <a:endParaRPr/>
          </a:p>
        </p:txBody>
      </p:sp>
      <p:sp>
        <p:nvSpPr>
          <p:cNvPr id="223" name="Google Shape;223;p34"/>
          <p:cNvSpPr txBox="1">
            <a:spLocks noGrp="1"/>
          </p:cNvSpPr>
          <p:nvPr>
            <p:ph type="body" idx="1"/>
          </p:nvPr>
        </p:nvSpPr>
        <p:spPr>
          <a:xfrm>
            <a:off x="706325" y="1465200"/>
            <a:ext cx="31104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2200">
                <a:solidFill>
                  <a:schemeClr val="hlink"/>
                </a:solidFill>
              </a:rPr>
              <a:t>1組　＊＊＊＊＊＊＊</a:t>
            </a:r>
            <a:endParaRPr sz="2200">
              <a:solidFill>
                <a:schemeClr val="hlink"/>
              </a:solidFill>
            </a:endParaRPr>
          </a:p>
          <a:p>
            <a:pPr marL="0" lvl="0" indent="0" algn="l" rtl="0">
              <a:spcBef>
                <a:spcPts val="700"/>
              </a:spcBef>
              <a:spcAft>
                <a:spcPts val="0"/>
              </a:spcAft>
              <a:buNone/>
            </a:pPr>
            <a:r>
              <a:rPr lang="ja" sz="2200">
                <a:solidFill>
                  <a:schemeClr val="hlink"/>
                </a:solidFill>
              </a:rPr>
              <a:t>2組　＊＊＊＊＊＊＊</a:t>
            </a:r>
            <a:endParaRPr sz="2200">
              <a:solidFill>
                <a:schemeClr val="hlink"/>
              </a:solidFill>
            </a:endParaRPr>
          </a:p>
          <a:p>
            <a:pPr marL="0" lvl="0" indent="0" algn="l" rtl="0">
              <a:spcBef>
                <a:spcPts val="700"/>
              </a:spcBef>
              <a:spcAft>
                <a:spcPts val="0"/>
              </a:spcAft>
              <a:buNone/>
            </a:pPr>
            <a:r>
              <a:rPr lang="ja" sz="2200">
                <a:solidFill>
                  <a:schemeClr val="hlink"/>
                </a:solidFill>
              </a:rPr>
              <a:t>3組　＊＊＊＊＊＊＊</a:t>
            </a:r>
            <a:endParaRPr sz="2200">
              <a:solidFill>
                <a:schemeClr val="hlink"/>
              </a:solidFill>
            </a:endParaRPr>
          </a:p>
          <a:p>
            <a:pPr marL="0" lvl="0" indent="0" algn="l" rtl="0">
              <a:spcBef>
                <a:spcPts val="700"/>
              </a:spcBef>
              <a:spcAft>
                <a:spcPts val="0"/>
              </a:spcAft>
              <a:buNone/>
            </a:pPr>
            <a:r>
              <a:rPr lang="ja" sz="2200">
                <a:solidFill>
                  <a:schemeClr val="hlink"/>
                </a:solidFill>
              </a:rPr>
              <a:t>4組　＊＊＊＊＊＊＊</a:t>
            </a:r>
            <a:endParaRPr sz="2200">
              <a:solidFill>
                <a:schemeClr val="hlink"/>
              </a:solidFill>
            </a:endParaRPr>
          </a:p>
          <a:p>
            <a:pPr marL="0" lvl="0" indent="0" algn="l" rtl="0">
              <a:spcBef>
                <a:spcPts val="700"/>
              </a:spcBef>
              <a:spcAft>
                <a:spcPts val="0"/>
              </a:spcAft>
              <a:buNone/>
            </a:pPr>
            <a:r>
              <a:rPr lang="ja" sz="2200">
                <a:solidFill>
                  <a:schemeClr val="hlink"/>
                </a:solidFill>
              </a:rPr>
              <a:t>5組　＊＊＊＊＊＊＊</a:t>
            </a:r>
            <a:endParaRPr sz="2200">
              <a:solidFill>
                <a:schemeClr val="hlink"/>
              </a:solidFill>
            </a:endParaRPr>
          </a:p>
          <a:p>
            <a:pPr marL="0" lvl="0" indent="0" algn="l" rtl="0">
              <a:spcBef>
                <a:spcPts val="700"/>
              </a:spcBef>
              <a:spcAft>
                <a:spcPts val="0"/>
              </a:spcAft>
              <a:buNone/>
            </a:pPr>
            <a:r>
              <a:rPr lang="ja" sz="2200">
                <a:solidFill>
                  <a:schemeClr val="hlink"/>
                </a:solidFill>
              </a:rPr>
              <a:t>6組　＊＊＊＊＊＊＊</a:t>
            </a:r>
            <a:endParaRPr sz="2200">
              <a:solidFill>
                <a:schemeClr val="hlink"/>
              </a:solidFill>
            </a:endParaRPr>
          </a:p>
        </p:txBody>
      </p:sp>
      <p:sp>
        <p:nvSpPr>
          <p:cNvPr id="224" name="Google Shape;224;p34"/>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マイダッシュボード</a:t>
            </a:r>
            <a:endParaRPr/>
          </a:p>
        </p:txBody>
      </p:sp>
      <p:pic>
        <p:nvPicPr>
          <p:cNvPr id="230" name="Google Shape;230;p35"/>
          <p:cNvPicPr preferRelativeResize="0"/>
          <p:nvPr/>
        </p:nvPicPr>
        <p:blipFill>
          <a:blip r:embed="rId3">
            <a:alphaModFix/>
          </a:blip>
          <a:stretch>
            <a:fillRect/>
          </a:stretch>
        </p:blipFill>
        <p:spPr>
          <a:xfrm>
            <a:off x="1974000" y="1338325"/>
            <a:ext cx="4640651" cy="3385501"/>
          </a:xfrm>
          <a:prstGeom prst="rect">
            <a:avLst/>
          </a:prstGeom>
          <a:noFill/>
          <a:ln>
            <a:noFill/>
          </a:ln>
        </p:spPr>
      </p:pic>
      <p:sp>
        <p:nvSpPr>
          <p:cNvPr id="231" name="Google Shape;231;p35"/>
          <p:cNvSpPr/>
          <p:nvPr/>
        </p:nvSpPr>
        <p:spPr>
          <a:xfrm>
            <a:off x="4714050" y="2654725"/>
            <a:ext cx="936900" cy="453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32" name="Google Shape;232;p35"/>
          <p:cNvSpPr/>
          <p:nvPr/>
        </p:nvSpPr>
        <p:spPr>
          <a:xfrm>
            <a:off x="5125025" y="1462863"/>
            <a:ext cx="2526900" cy="920100"/>
          </a:xfrm>
          <a:prstGeom prst="wedgeRoundRectCallout">
            <a:avLst>
              <a:gd name="adj1" fmla="val -38454"/>
              <a:gd name="adj2" fmla="val 84944"/>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200">
                <a:latin typeface="HiraKakuPro-W3"/>
                <a:ea typeface="HiraKakuPro-W3"/>
                <a:cs typeface="HiraKakuPro-W3"/>
                <a:sym typeface="HiraKakuPro-W3"/>
              </a:rPr>
              <a:t>コースを確認</a:t>
            </a:r>
            <a:endParaRPr sz="2200">
              <a:latin typeface="HiraKakuPro-W3"/>
              <a:ea typeface="HiraKakuPro-W3"/>
              <a:cs typeface="HiraKakuPro-W3"/>
              <a:sym typeface="HiraKakuPro-W3"/>
            </a:endParaRPr>
          </a:p>
        </p:txBody>
      </p:sp>
      <p:sp>
        <p:nvSpPr>
          <p:cNvPr id="233" name="Google Shape;233;p35"/>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人工知能のしくみ</a:t>
            </a:r>
            <a:endParaRPr/>
          </a:p>
        </p:txBody>
      </p:sp>
      <p:pic>
        <p:nvPicPr>
          <p:cNvPr id="239" name="Google Shape;239;p36"/>
          <p:cNvPicPr preferRelativeResize="0"/>
          <p:nvPr/>
        </p:nvPicPr>
        <p:blipFill>
          <a:blip r:embed="rId3">
            <a:alphaModFix/>
          </a:blip>
          <a:stretch>
            <a:fillRect/>
          </a:stretch>
        </p:blipFill>
        <p:spPr>
          <a:xfrm>
            <a:off x="2503875" y="1498413"/>
            <a:ext cx="3845587" cy="2965825"/>
          </a:xfrm>
          <a:prstGeom prst="rect">
            <a:avLst/>
          </a:prstGeom>
          <a:noFill/>
          <a:ln>
            <a:noFill/>
          </a:ln>
        </p:spPr>
      </p:pic>
      <p:sp>
        <p:nvSpPr>
          <p:cNvPr id="240" name="Google Shape;240;p36"/>
          <p:cNvSpPr/>
          <p:nvPr/>
        </p:nvSpPr>
        <p:spPr>
          <a:xfrm>
            <a:off x="3589350" y="2344800"/>
            <a:ext cx="936900" cy="453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41" name="Google Shape;241;p36"/>
          <p:cNvSpPr/>
          <p:nvPr/>
        </p:nvSpPr>
        <p:spPr>
          <a:xfrm>
            <a:off x="5103200" y="1775188"/>
            <a:ext cx="2526900" cy="920100"/>
          </a:xfrm>
          <a:prstGeom prst="wedgeRoundRectCallout">
            <a:avLst>
              <a:gd name="adj1" fmla="val -68195"/>
              <a:gd name="adj2" fmla="val 29677"/>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200">
                <a:latin typeface="HiraKakuPro-W3"/>
                <a:ea typeface="HiraKakuPro-W3"/>
                <a:cs typeface="HiraKakuPro-W3"/>
                <a:sym typeface="HiraKakuPro-W3"/>
              </a:rPr>
              <a:t>今日はここを</a:t>
            </a:r>
            <a:endParaRPr sz="2200">
              <a:latin typeface="HiraKakuPro-W3"/>
              <a:ea typeface="HiraKakuPro-W3"/>
              <a:cs typeface="HiraKakuPro-W3"/>
              <a:sym typeface="HiraKakuPro-W3"/>
            </a:endParaRPr>
          </a:p>
          <a:p>
            <a:pPr marL="0" lvl="0" indent="0" algn="ctr" rtl="0">
              <a:spcBef>
                <a:spcPts val="0"/>
              </a:spcBef>
              <a:spcAft>
                <a:spcPts val="0"/>
              </a:spcAft>
              <a:buNone/>
            </a:pPr>
            <a:r>
              <a:rPr lang="ja" sz="2200">
                <a:latin typeface="HiraKakuPro-W3"/>
                <a:ea typeface="HiraKakuPro-W3"/>
                <a:cs typeface="HiraKakuPro-W3"/>
                <a:sym typeface="HiraKakuPro-W3"/>
              </a:rPr>
              <a:t>学習します</a:t>
            </a:r>
            <a:endParaRPr sz="2200">
              <a:latin typeface="HiraKakuPro-W3"/>
              <a:ea typeface="HiraKakuPro-W3"/>
              <a:cs typeface="HiraKakuPro-W3"/>
              <a:sym typeface="HiraKakuPro-W3"/>
            </a:endParaRPr>
          </a:p>
        </p:txBody>
      </p:sp>
      <p:sp>
        <p:nvSpPr>
          <p:cNvPr id="242" name="Google Shape;242;p36"/>
          <p:cNvSpPr txBox="1"/>
          <p:nvPr/>
        </p:nvSpPr>
        <p:spPr>
          <a:xfrm>
            <a:off x="175675" y="156150"/>
            <a:ext cx="11712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教材の準備</a:t>
            </a:r>
            <a:endParaRPr sz="1100">
              <a:latin typeface="HiraKakuPro-W3"/>
              <a:ea typeface="HiraKakuPro-W3"/>
              <a:cs typeface="HiraKakuPro-W3"/>
              <a:sym typeface="HiraKakuPro-W3"/>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ctrTitle"/>
          </p:nvPr>
        </p:nvSpPr>
        <p:spPr>
          <a:xfrm>
            <a:off x="1787250" y="1992000"/>
            <a:ext cx="55695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機械学習「教師あり学習」</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ステージ1−1　「魚を認識中」</a:t>
            </a:r>
            <a:endParaRPr/>
          </a:p>
        </p:txBody>
      </p:sp>
      <p:pic>
        <p:nvPicPr>
          <p:cNvPr id="259" name="Google Shape;259;p39"/>
          <p:cNvPicPr preferRelativeResize="0"/>
          <p:nvPr/>
        </p:nvPicPr>
        <p:blipFill>
          <a:blip r:embed="rId3">
            <a:alphaModFix/>
          </a:blip>
          <a:stretch>
            <a:fillRect/>
          </a:stretch>
        </p:blipFill>
        <p:spPr>
          <a:xfrm>
            <a:off x="2048149" y="1560875"/>
            <a:ext cx="5047726" cy="2859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目的</a:t>
            </a:r>
            <a:endParaRPr/>
          </a:p>
        </p:txBody>
      </p:sp>
      <p:sp>
        <p:nvSpPr>
          <p:cNvPr id="265" name="Google Shape;265;p40"/>
          <p:cNvSpPr txBox="1">
            <a:spLocks noGrp="1"/>
          </p:cNvSpPr>
          <p:nvPr>
            <p:ph type="body" idx="1"/>
          </p:nvPr>
        </p:nvSpPr>
        <p:spPr>
          <a:xfrm>
            <a:off x="498675" y="1333400"/>
            <a:ext cx="8064300" cy="18573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AIボットを使って海をキレイにします。</a:t>
            </a:r>
            <a:endParaRPr sz="2000"/>
          </a:p>
          <a:p>
            <a:pPr marL="457200" lvl="0" indent="-355600" algn="l" rtl="0">
              <a:lnSpc>
                <a:spcPct val="150000"/>
              </a:lnSpc>
              <a:spcBef>
                <a:spcPts val="0"/>
              </a:spcBef>
              <a:spcAft>
                <a:spcPts val="0"/>
              </a:spcAft>
              <a:buSzPts val="2000"/>
              <a:buChar char="●"/>
            </a:pPr>
            <a:r>
              <a:rPr lang="ja" sz="2000"/>
              <a:t>AIボットに「魚」と「魚ではない」ものを学習させます。</a:t>
            </a:r>
            <a:endParaRPr sz="2000"/>
          </a:p>
          <a:p>
            <a:pPr marL="457200" lvl="0" indent="-355600" algn="l" rtl="0">
              <a:lnSpc>
                <a:spcPct val="150000"/>
              </a:lnSpc>
              <a:spcBef>
                <a:spcPts val="0"/>
              </a:spcBef>
              <a:spcAft>
                <a:spcPts val="0"/>
              </a:spcAft>
              <a:buSzPts val="2000"/>
              <a:buChar char="●"/>
            </a:pPr>
            <a:r>
              <a:rPr lang="ja" sz="2000"/>
              <a:t>AIボットがより正確に分別できるようにしましょう。</a:t>
            </a:r>
            <a:endParaRPr sz="2000"/>
          </a:p>
          <a:p>
            <a:pPr marL="0" lvl="0" indent="0" algn="l" rtl="0">
              <a:spcBef>
                <a:spcPts val="700"/>
              </a:spcBef>
              <a:spcAft>
                <a:spcPts val="0"/>
              </a:spcAft>
              <a:buNone/>
            </a:pPr>
            <a:endParaRPr/>
          </a:p>
        </p:txBody>
      </p:sp>
      <p:pic>
        <p:nvPicPr>
          <p:cNvPr id="266" name="Google Shape;266;p40"/>
          <p:cNvPicPr preferRelativeResize="0"/>
          <p:nvPr/>
        </p:nvPicPr>
        <p:blipFill>
          <a:blip r:embed="rId3">
            <a:alphaModFix/>
          </a:blip>
          <a:stretch>
            <a:fillRect/>
          </a:stretch>
        </p:blipFill>
        <p:spPr>
          <a:xfrm>
            <a:off x="5324945" y="3023250"/>
            <a:ext cx="3279206" cy="1857375"/>
          </a:xfrm>
          <a:prstGeom prst="rect">
            <a:avLst/>
          </a:prstGeom>
          <a:noFill/>
          <a:ln>
            <a:noFill/>
          </a:ln>
        </p:spPr>
      </p:pic>
      <p:sp>
        <p:nvSpPr>
          <p:cNvPr id="267" name="Google Shape;267;p40"/>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
        <p:nvSpPr>
          <p:cNvPr id="268" name="Google Shape;268;p40"/>
          <p:cNvSpPr txBox="1"/>
          <p:nvPr/>
        </p:nvSpPr>
        <p:spPr>
          <a:xfrm>
            <a:off x="819825" y="4055550"/>
            <a:ext cx="3455100" cy="53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000">
                <a:latin typeface="HiraKakuPro-W3"/>
                <a:ea typeface="HiraKakuPro-W3"/>
                <a:cs typeface="HiraKakuPro-W3"/>
                <a:sym typeface="HiraKakuPro-W3"/>
              </a:rPr>
              <a:t>※ボット(Bot)とは</a:t>
            </a:r>
            <a:endParaRPr sz="1000">
              <a:latin typeface="HiraKakuPro-W3"/>
              <a:ea typeface="HiraKakuPro-W3"/>
              <a:cs typeface="HiraKakuPro-W3"/>
              <a:sym typeface="HiraKakuPro-W3"/>
            </a:endParaRPr>
          </a:p>
          <a:p>
            <a:pPr marL="0" lvl="0" indent="0" algn="l" rtl="0">
              <a:lnSpc>
                <a:spcPct val="115000"/>
              </a:lnSpc>
              <a:spcBef>
                <a:spcPts val="0"/>
              </a:spcBef>
              <a:spcAft>
                <a:spcPts val="0"/>
              </a:spcAft>
              <a:buNone/>
            </a:pPr>
            <a:r>
              <a:rPr lang="ja" sz="1000">
                <a:latin typeface="HiraKakuPro-W3"/>
                <a:ea typeface="HiraKakuPro-W3"/>
                <a:cs typeface="HiraKakuPro-W3"/>
                <a:sym typeface="HiraKakuPro-W3"/>
              </a:rPr>
              <a:t>一定の仕事や処理を自動化するためのプログラムのこと</a:t>
            </a:r>
            <a:endParaRPr sz="1000">
              <a:latin typeface="HiraKakuPro-W3"/>
              <a:ea typeface="HiraKakuPro-W3"/>
              <a:cs typeface="HiraKakuPro-W3"/>
              <a:sym typeface="HiraKakuPro-W3"/>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ステージ1−1　「魚を認識中」</a:t>
            </a:r>
            <a:endParaRPr/>
          </a:p>
        </p:txBody>
      </p:sp>
      <p:pic>
        <p:nvPicPr>
          <p:cNvPr id="274" name="Google Shape;274;p41"/>
          <p:cNvPicPr preferRelativeResize="0"/>
          <p:nvPr/>
        </p:nvPicPr>
        <p:blipFill rotWithShape="1">
          <a:blip r:embed="rId3">
            <a:alphaModFix/>
          </a:blip>
          <a:srcRect r="30910" b="42686"/>
          <a:stretch/>
        </p:blipFill>
        <p:spPr>
          <a:xfrm>
            <a:off x="1157000" y="1400825"/>
            <a:ext cx="5050323" cy="3231100"/>
          </a:xfrm>
          <a:prstGeom prst="rect">
            <a:avLst/>
          </a:prstGeom>
          <a:noFill/>
          <a:ln>
            <a:noFill/>
          </a:ln>
        </p:spPr>
      </p:pic>
      <p:sp>
        <p:nvSpPr>
          <p:cNvPr id="275" name="Google Shape;275;p41"/>
          <p:cNvSpPr/>
          <p:nvPr/>
        </p:nvSpPr>
        <p:spPr>
          <a:xfrm>
            <a:off x="3612625" y="3261375"/>
            <a:ext cx="402600" cy="426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76" name="Google Shape;276;p41"/>
          <p:cNvSpPr/>
          <p:nvPr/>
        </p:nvSpPr>
        <p:spPr>
          <a:xfrm>
            <a:off x="4507850" y="2768175"/>
            <a:ext cx="3017100" cy="920100"/>
          </a:xfrm>
          <a:prstGeom prst="wedgeRoundRectCallout">
            <a:avLst>
              <a:gd name="adj1" fmla="val -68195"/>
              <a:gd name="adj2" fmla="val 29677"/>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200">
                <a:latin typeface="HiraKakuPro-W3"/>
                <a:ea typeface="HiraKakuPro-W3"/>
                <a:cs typeface="HiraKakuPro-W3"/>
                <a:sym typeface="HiraKakuPro-W3"/>
              </a:rPr>
              <a:t>1番をクリック</a:t>
            </a:r>
            <a:endParaRPr sz="2200">
              <a:latin typeface="HiraKakuPro-W3"/>
              <a:ea typeface="HiraKakuPro-W3"/>
              <a:cs typeface="HiraKakuPro-W3"/>
              <a:sym typeface="HiraKakuPro-W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619400" y="1992000"/>
            <a:ext cx="59052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コンピュータって何だろう？</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「魚」・「魚ではない」を学習（トレーニング）する</a:t>
            </a:r>
            <a:endParaRPr/>
          </a:p>
        </p:txBody>
      </p:sp>
      <p:sp>
        <p:nvSpPr>
          <p:cNvPr id="282" name="Google Shape;282;p42"/>
          <p:cNvSpPr txBox="1">
            <a:spLocks noGrp="1"/>
          </p:cNvSpPr>
          <p:nvPr>
            <p:ph type="body" idx="1"/>
          </p:nvPr>
        </p:nvSpPr>
        <p:spPr>
          <a:xfrm>
            <a:off x="5479900" y="1533525"/>
            <a:ext cx="3124200" cy="26274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複数の物体を判断してAIに学習させる</a:t>
            </a:r>
            <a:endParaRPr/>
          </a:p>
          <a:p>
            <a:pPr marL="457200" lvl="0" indent="-342900" algn="l" rtl="0">
              <a:spcBef>
                <a:spcPts val="1000"/>
              </a:spcBef>
              <a:spcAft>
                <a:spcPts val="0"/>
              </a:spcAft>
              <a:buSzPts val="1800"/>
              <a:buChar char="●"/>
            </a:pPr>
            <a:r>
              <a:rPr lang="ja"/>
              <a:t>下のボタンのどちらかをクリックする</a:t>
            </a:r>
            <a:endParaRPr/>
          </a:p>
          <a:p>
            <a:pPr marL="457200" lvl="0" indent="-342900" algn="l" rtl="0">
              <a:spcBef>
                <a:spcPts val="1000"/>
              </a:spcBef>
              <a:spcAft>
                <a:spcPts val="0"/>
              </a:spcAft>
              <a:buSzPts val="1800"/>
              <a:buChar char="●"/>
            </a:pPr>
            <a:r>
              <a:rPr lang="ja"/>
              <a:t>学習が終わったら</a:t>
            </a:r>
            <a:br>
              <a:rPr lang="ja"/>
            </a:br>
            <a:r>
              <a:rPr lang="ja"/>
              <a:t>「次へ」をクリック</a:t>
            </a:r>
            <a:endParaRPr/>
          </a:p>
        </p:txBody>
      </p:sp>
      <p:pic>
        <p:nvPicPr>
          <p:cNvPr id="283" name="Google Shape;283;p42"/>
          <p:cNvPicPr preferRelativeResize="0"/>
          <p:nvPr/>
        </p:nvPicPr>
        <p:blipFill>
          <a:blip r:embed="rId3">
            <a:alphaModFix/>
          </a:blip>
          <a:stretch>
            <a:fillRect/>
          </a:stretch>
        </p:blipFill>
        <p:spPr>
          <a:xfrm>
            <a:off x="473575" y="1621163"/>
            <a:ext cx="4802724" cy="2720333"/>
          </a:xfrm>
          <a:prstGeom prst="rect">
            <a:avLst/>
          </a:prstGeom>
          <a:noFill/>
          <a:ln>
            <a:noFill/>
          </a:ln>
        </p:spPr>
      </p:pic>
      <p:sp>
        <p:nvSpPr>
          <p:cNvPr id="284" name="Google Shape;284;p42"/>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学習（トレーニング）したAIに魚とゴミを判断させてみる</a:t>
            </a:r>
            <a:endParaRPr/>
          </a:p>
        </p:txBody>
      </p:sp>
      <p:sp>
        <p:nvSpPr>
          <p:cNvPr id="290" name="Google Shape;290;p43"/>
          <p:cNvSpPr txBox="1">
            <a:spLocks noGrp="1"/>
          </p:cNvSpPr>
          <p:nvPr>
            <p:ph type="body" idx="1"/>
          </p:nvPr>
        </p:nvSpPr>
        <p:spPr>
          <a:xfrm>
            <a:off x="5373650" y="1400225"/>
            <a:ext cx="3274800" cy="30612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Clr>
                <a:srgbClr val="E06666"/>
              </a:buClr>
              <a:buSzPts val="1800"/>
              <a:buChar char="●"/>
            </a:pPr>
            <a:r>
              <a:rPr lang="ja"/>
              <a:t>実行ボタンを押すとスタートします。</a:t>
            </a:r>
            <a:endParaRPr/>
          </a:p>
          <a:p>
            <a:pPr marL="457200" lvl="0" indent="-342900" algn="l" rtl="0">
              <a:spcBef>
                <a:spcPts val="1000"/>
              </a:spcBef>
              <a:spcAft>
                <a:spcPts val="0"/>
              </a:spcAft>
              <a:buClr>
                <a:srgbClr val="E06666"/>
              </a:buClr>
              <a:buSzPts val="1800"/>
              <a:buChar char="●"/>
            </a:pPr>
            <a:r>
              <a:rPr lang="ja"/>
              <a:t>早送り▶</a:t>
            </a:r>
            <a:r>
              <a:rPr lang="ja">
                <a:solidFill>
                  <a:schemeClr val="dk2"/>
                </a:solidFill>
              </a:rPr>
              <a:t>▶できます。</a:t>
            </a:r>
            <a:endParaRPr>
              <a:solidFill>
                <a:schemeClr val="dk2"/>
              </a:solidFill>
            </a:endParaRPr>
          </a:p>
          <a:p>
            <a:pPr marL="457200" lvl="0" indent="-342900" algn="l" rtl="0">
              <a:spcBef>
                <a:spcPts val="1000"/>
              </a:spcBef>
              <a:spcAft>
                <a:spcPts val="0"/>
              </a:spcAft>
              <a:buClr>
                <a:srgbClr val="E06666"/>
              </a:buClr>
              <a:buSzPts val="1800"/>
              <a:buChar char="●"/>
            </a:pPr>
            <a:r>
              <a:rPr lang="ja">
                <a:solidFill>
                  <a:schemeClr val="dk2"/>
                </a:solidFill>
              </a:rPr>
              <a:t>たくさん判別させてみましょう。</a:t>
            </a:r>
            <a:endParaRPr>
              <a:solidFill>
                <a:schemeClr val="dk2"/>
              </a:solidFill>
            </a:endParaRPr>
          </a:p>
          <a:p>
            <a:pPr marL="457200" lvl="0" indent="-342900" algn="l" rtl="0">
              <a:spcBef>
                <a:spcPts val="1000"/>
              </a:spcBef>
              <a:spcAft>
                <a:spcPts val="0"/>
              </a:spcAft>
              <a:buClr>
                <a:srgbClr val="E06666"/>
              </a:buClr>
              <a:buSzPts val="1800"/>
              <a:buChar char="●"/>
            </a:pPr>
            <a:r>
              <a:rPr lang="ja">
                <a:solidFill>
                  <a:schemeClr val="dk2"/>
                </a:solidFill>
              </a:rPr>
              <a:t>判別させたもののうち、失敗した個数を数えておきましょう。</a:t>
            </a:r>
            <a:endParaRPr>
              <a:solidFill>
                <a:schemeClr val="dk2"/>
              </a:solidFill>
            </a:endParaRPr>
          </a:p>
        </p:txBody>
      </p:sp>
      <p:pic>
        <p:nvPicPr>
          <p:cNvPr id="291" name="Google Shape;291;p43"/>
          <p:cNvPicPr preferRelativeResize="0"/>
          <p:nvPr/>
        </p:nvPicPr>
        <p:blipFill>
          <a:blip r:embed="rId3">
            <a:alphaModFix/>
          </a:blip>
          <a:stretch>
            <a:fillRect/>
          </a:stretch>
        </p:blipFill>
        <p:spPr>
          <a:xfrm>
            <a:off x="386476" y="1575575"/>
            <a:ext cx="4789550" cy="2710501"/>
          </a:xfrm>
          <a:prstGeom prst="rect">
            <a:avLst/>
          </a:prstGeom>
          <a:noFill/>
          <a:ln>
            <a:noFill/>
          </a:ln>
        </p:spPr>
      </p:pic>
      <p:sp>
        <p:nvSpPr>
          <p:cNvPr id="292" name="Google Shape;292;p43"/>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魚と判断した結果</a:t>
            </a:r>
            <a:endParaRPr/>
          </a:p>
        </p:txBody>
      </p:sp>
      <p:sp>
        <p:nvSpPr>
          <p:cNvPr id="298" name="Google Shape;298;p44"/>
          <p:cNvSpPr txBox="1">
            <a:spLocks noGrp="1"/>
          </p:cNvSpPr>
          <p:nvPr>
            <p:ph type="body" idx="1"/>
          </p:nvPr>
        </p:nvSpPr>
        <p:spPr>
          <a:xfrm>
            <a:off x="5663925" y="1533525"/>
            <a:ext cx="27876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魚の中にゴミが混じっていないかな？</a:t>
            </a:r>
            <a:endParaRPr/>
          </a:p>
        </p:txBody>
      </p:sp>
      <p:pic>
        <p:nvPicPr>
          <p:cNvPr id="299" name="Google Shape;299;p44"/>
          <p:cNvPicPr preferRelativeResize="0"/>
          <p:nvPr/>
        </p:nvPicPr>
        <p:blipFill>
          <a:blip r:embed="rId3">
            <a:alphaModFix/>
          </a:blip>
          <a:stretch>
            <a:fillRect/>
          </a:stretch>
        </p:blipFill>
        <p:spPr>
          <a:xfrm>
            <a:off x="430775" y="1551350"/>
            <a:ext cx="5058002" cy="2859950"/>
          </a:xfrm>
          <a:prstGeom prst="rect">
            <a:avLst/>
          </a:prstGeom>
          <a:noFill/>
          <a:ln>
            <a:noFill/>
          </a:ln>
        </p:spPr>
      </p:pic>
      <p:sp>
        <p:nvSpPr>
          <p:cNvPr id="300" name="Google Shape;300;p44"/>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ゴミと判断した結果</a:t>
            </a:r>
            <a:endParaRPr/>
          </a:p>
        </p:txBody>
      </p:sp>
      <p:sp>
        <p:nvSpPr>
          <p:cNvPr id="306" name="Google Shape;306;p45"/>
          <p:cNvSpPr txBox="1">
            <a:spLocks noGrp="1"/>
          </p:cNvSpPr>
          <p:nvPr>
            <p:ph type="body" idx="1"/>
          </p:nvPr>
        </p:nvSpPr>
        <p:spPr>
          <a:xfrm>
            <a:off x="5633850" y="1533525"/>
            <a:ext cx="32136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ゴミの中に魚が混じっていないかな？</a:t>
            </a:r>
            <a:endParaRPr/>
          </a:p>
        </p:txBody>
      </p:sp>
      <p:pic>
        <p:nvPicPr>
          <p:cNvPr id="307" name="Google Shape;307;p45"/>
          <p:cNvPicPr preferRelativeResize="0"/>
          <p:nvPr/>
        </p:nvPicPr>
        <p:blipFill>
          <a:blip r:embed="rId3">
            <a:alphaModFix/>
          </a:blip>
          <a:stretch>
            <a:fillRect/>
          </a:stretch>
        </p:blipFill>
        <p:spPr>
          <a:xfrm>
            <a:off x="483025" y="1573711"/>
            <a:ext cx="4970327" cy="2815224"/>
          </a:xfrm>
          <a:prstGeom prst="rect">
            <a:avLst/>
          </a:prstGeom>
          <a:noFill/>
          <a:ln>
            <a:noFill/>
          </a:ln>
        </p:spPr>
      </p:pic>
      <p:sp>
        <p:nvSpPr>
          <p:cNvPr id="308" name="Google Shape;308;p45"/>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6"/>
          <p:cNvSpPr txBox="1">
            <a:spLocks noGrp="1"/>
          </p:cNvSpPr>
          <p:nvPr>
            <p:ph type="title"/>
          </p:nvPr>
        </p:nvSpPr>
        <p:spPr>
          <a:xfrm>
            <a:off x="508025" y="1854050"/>
            <a:ext cx="8407500" cy="1478700"/>
          </a:xfrm>
          <a:prstGeom prst="rect">
            <a:avLst/>
          </a:prstGeom>
        </p:spPr>
        <p:txBody>
          <a:bodyPr spcFirstLastPara="1" wrap="square" lIns="102500" tIns="102500" rIns="102500" bIns="102500" anchor="ctr" anchorCtr="0">
            <a:noAutofit/>
          </a:bodyPr>
          <a:lstStyle/>
          <a:p>
            <a:pPr marL="0" lvl="0" indent="0" algn="l" rtl="0">
              <a:lnSpc>
                <a:spcPct val="150000"/>
              </a:lnSpc>
              <a:spcBef>
                <a:spcPts val="0"/>
              </a:spcBef>
              <a:spcAft>
                <a:spcPts val="0"/>
              </a:spcAft>
              <a:buNone/>
            </a:pPr>
            <a:r>
              <a:rPr lang="ja"/>
              <a:t>ちゃんと分別できず魚とゴミが混じってる</a:t>
            </a:r>
            <a:endParaRPr/>
          </a:p>
          <a:p>
            <a:pPr marL="0" lvl="0" indent="0" algn="l" rtl="0">
              <a:lnSpc>
                <a:spcPct val="150000"/>
              </a:lnSpc>
              <a:spcBef>
                <a:spcPts val="0"/>
              </a:spcBef>
              <a:spcAft>
                <a:spcPts val="0"/>
              </a:spcAft>
              <a:buNone/>
            </a:pPr>
            <a:r>
              <a:rPr lang="ja"/>
              <a:t>どうしよう...😢</a:t>
            </a:r>
            <a:endParaRPr/>
          </a:p>
        </p:txBody>
      </p:sp>
      <p:sp>
        <p:nvSpPr>
          <p:cNvPr id="314" name="Google Shape;314;p46"/>
          <p:cNvSpPr txBox="1"/>
          <p:nvPr/>
        </p:nvSpPr>
        <p:spPr>
          <a:xfrm>
            <a:off x="4093500" y="2622300"/>
            <a:ext cx="4320300" cy="55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200">
                <a:latin typeface="HiraKakuPro-W3"/>
                <a:ea typeface="HiraKakuPro-W3"/>
                <a:cs typeface="HiraKakuPro-W3"/>
                <a:sym typeface="HiraKakuPro-W3"/>
              </a:rPr>
              <a:t>どうすればより完全に分別できるようになるかなぁ？</a:t>
            </a:r>
            <a:endParaRPr sz="1200">
              <a:latin typeface="HiraKakuPro-W3"/>
              <a:ea typeface="HiraKakuPro-W3"/>
              <a:cs typeface="HiraKakuPro-W3"/>
              <a:sym typeface="HiraKakuPro-W3"/>
            </a:endParaRPr>
          </a:p>
          <a:p>
            <a:pPr marL="0" lvl="0" indent="0" algn="l" rtl="0">
              <a:spcBef>
                <a:spcPts val="0"/>
              </a:spcBef>
              <a:spcAft>
                <a:spcPts val="0"/>
              </a:spcAft>
              <a:buNone/>
            </a:pPr>
            <a:r>
              <a:rPr lang="ja" sz="1200">
                <a:latin typeface="HiraKakuPro-W3"/>
                <a:ea typeface="HiraKakuPro-W3"/>
                <a:cs typeface="HiraKakuPro-W3"/>
                <a:sym typeface="HiraKakuPro-W3"/>
              </a:rPr>
              <a:t>近くの人と相談してみましょう。</a:t>
            </a:r>
            <a:endParaRPr sz="1200">
              <a:latin typeface="HiraKakuPro-W3"/>
              <a:ea typeface="HiraKakuPro-W3"/>
              <a:cs typeface="HiraKakuPro-W3"/>
              <a:sym typeface="HiraKakuPro-W3"/>
            </a:endParaRPr>
          </a:p>
        </p:txBody>
      </p:sp>
      <p:sp>
        <p:nvSpPr>
          <p:cNvPr id="315" name="Google Shape;315;p46"/>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もっと学習（トレーニング）させてみよう！</a:t>
            </a:r>
            <a:endParaRPr/>
          </a:p>
        </p:txBody>
      </p:sp>
      <p:pic>
        <p:nvPicPr>
          <p:cNvPr id="321" name="Google Shape;321;p47"/>
          <p:cNvPicPr preferRelativeResize="0"/>
          <p:nvPr/>
        </p:nvPicPr>
        <p:blipFill>
          <a:blip r:embed="rId3">
            <a:alphaModFix/>
          </a:blip>
          <a:stretch>
            <a:fillRect/>
          </a:stretch>
        </p:blipFill>
        <p:spPr>
          <a:xfrm>
            <a:off x="1953175" y="1533525"/>
            <a:ext cx="5134356" cy="2895599"/>
          </a:xfrm>
          <a:prstGeom prst="rect">
            <a:avLst/>
          </a:prstGeom>
          <a:noFill/>
          <a:ln>
            <a:noFill/>
          </a:ln>
        </p:spPr>
      </p:pic>
      <p:sp>
        <p:nvSpPr>
          <p:cNvPr id="322" name="Google Shape;322;p47"/>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800"/>
              <a:t>学習（トレーニング）の数を増やした結果は...？</a:t>
            </a:r>
            <a:endParaRPr sz="2800"/>
          </a:p>
        </p:txBody>
      </p:sp>
      <p:sp>
        <p:nvSpPr>
          <p:cNvPr id="328" name="Google Shape;328;p48"/>
          <p:cNvSpPr txBox="1">
            <a:spLocks noGrp="1"/>
          </p:cNvSpPr>
          <p:nvPr>
            <p:ph type="body" idx="1"/>
          </p:nvPr>
        </p:nvSpPr>
        <p:spPr>
          <a:xfrm>
            <a:off x="522150" y="1630900"/>
            <a:ext cx="7649100" cy="1361400"/>
          </a:xfrm>
          <a:prstGeom prst="rect">
            <a:avLst/>
          </a:prstGeom>
        </p:spPr>
        <p:txBody>
          <a:bodyPr spcFirstLastPara="1" wrap="square" lIns="102500" tIns="102500" rIns="102500" bIns="102500" anchor="t" anchorCtr="0">
            <a:noAutofit/>
          </a:bodyPr>
          <a:lstStyle/>
          <a:p>
            <a:pPr marL="457200" lvl="0" indent="-355600" algn="l" rtl="0">
              <a:spcBef>
                <a:spcPts val="700"/>
              </a:spcBef>
              <a:spcAft>
                <a:spcPts val="0"/>
              </a:spcAft>
              <a:buSzPts val="2000"/>
              <a:buChar char="●"/>
            </a:pPr>
            <a:r>
              <a:rPr lang="ja" sz="2000"/>
              <a:t>この実習（AIボットの選別作業）を通してわかったことをまとめましょう</a:t>
            </a:r>
            <a:endParaRPr sz="2000"/>
          </a:p>
          <a:p>
            <a:pPr marL="0" lvl="0" indent="0" algn="l" rtl="0">
              <a:spcBef>
                <a:spcPts val="700"/>
              </a:spcBef>
              <a:spcAft>
                <a:spcPts val="0"/>
              </a:spcAft>
              <a:buNone/>
            </a:pPr>
            <a:endParaRPr/>
          </a:p>
        </p:txBody>
      </p:sp>
      <p:sp>
        <p:nvSpPr>
          <p:cNvPr id="329" name="Google Shape;329;p48"/>
          <p:cNvSpPr txBox="1"/>
          <p:nvPr/>
        </p:nvSpPr>
        <p:spPr>
          <a:xfrm>
            <a:off x="333375" y="175675"/>
            <a:ext cx="16104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1−1　魚を認識中</a:t>
            </a:r>
            <a:endParaRPr sz="1100">
              <a:latin typeface="HiraKakuPro-W3"/>
              <a:ea typeface="HiraKakuPro-W3"/>
              <a:cs typeface="HiraKakuPro-W3"/>
              <a:sym typeface="HiraKakuPro-W3"/>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ステージ1−2　「魚の特徴を認識中」</a:t>
            </a:r>
            <a:endParaRPr/>
          </a:p>
        </p:txBody>
      </p:sp>
      <p:sp>
        <p:nvSpPr>
          <p:cNvPr id="335" name="Google Shape;335;p49"/>
          <p:cNvSpPr txBox="1">
            <a:spLocks noGrp="1"/>
          </p:cNvSpPr>
          <p:nvPr>
            <p:ph type="body" idx="1"/>
          </p:nvPr>
        </p:nvSpPr>
        <p:spPr>
          <a:xfrm>
            <a:off x="5508050" y="1584725"/>
            <a:ext cx="3483600" cy="30012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トレーニングさせたい項目を1つ選びましょう。</a:t>
            </a:r>
            <a:endParaRPr/>
          </a:p>
          <a:p>
            <a:pPr marL="0" lvl="0" indent="0" algn="l" rtl="0">
              <a:spcBef>
                <a:spcPts val="700"/>
              </a:spcBef>
              <a:spcAft>
                <a:spcPts val="0"/>
              </a:spcAft>
              <a:buNone/>
            </a:pPr>
            <a:endParaRPr/>
          </a:p>
        </p:txBody>
      </p:sp>
      <p:pic>
        <p:nvPicPr>
          <p:cNvPr id="336" name="Google Shape;336;p49"/>
          <p:cNvPicPr preferRelativeResize="0"/>
          <p:nvPr/>
        </p:nvPicPr>
        <p:blipFill>
          <a:blip r:embed="rId3">
            <a:alphaModFix/>
          </a:blip>
          <a:stretch>
            <a:fillRect/>
          </a:stretch>
        </p:blipFill>
        <p:spPr>
          <a:xfrm>
            <a:off x="490221" y="1584725"/>
            <a:ext cx="4966001" cy="2815199"/>
          </a:xfrm>
          <a:prstGeom prst="rect">
            <a:avLst/>
          </a:prstGeom>
          <a:noFill/>
          <a:ln>
            <a:noFill/>
          </a:ln>
        </p:spPr>
      </p:pic>
      <p:sp>
        <p:nvSpPr>
          <p:cNvPr id="337" name="Google Shape;337;p49"/>
          <p:cNvSpPr txBox="1"/>
          <p:nvPr/>
        </p:nvSpPr>
        <p:spPr>
          <a:xfrm>
            <a:off x="5755900" y="2650500"/>
            <a:ext cx="25230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latin typeface="HiraKakuPro-W3"/>
                <a:ea typeface="HiraKakuPro-W3"/>
                <a:cs typeface="HiraKakuPro-W3"/>
                <a:sym typeface="HiraKakuPro-W3"/>
              </a:rPr>
              <a:t>※ 説明では「青」を使います</a:t>
            </a:r>
            <a:endParaRPr sz="1000">
              <a:latin typeface="HiraKakuPro-W3"/>
              <a:ea typeface="HiraKakuPro-W3"/>
              <a:cs typeface="HiraKakuPro-W3"/>
              <a:sym typeface="HiraKakuPro-W3"/>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title"/>
          </p:nvPr>
        </p:nvSpPr>
        <p:spPr>
          <a:xfrm>
            <a:off x="736625" y="1777850"/>
            <a:ext cx="7478700" cy="1478700"/>
          </a:xfrm>
          <a:prstGeom prst="rect">
            <a:avLst/>
          </a:prstGeom>
        </p:spPr>
        <p:txBody>
          <a:bodyPr spcFirstLastPara="1" wrap="square" lIns="102500" tIns="102500" rIns="102500" bIns="102500" anchor="ctr" anchorCtr="0">
            <a:noAutofit/>
          </a:bodyPr>
          <a:lstStyle/>
          <a:p>
            <a:pPr marL="0" lvl="0" indent="0" algn="l" rtl="0">
              <a:lnSpc>
                <a:spcPct val="150000"/>
              </a:lnSpc>
              <a:spcBef>
                <a:spcPts val="0"/>
              </a:spcBef>
              <a:spcAft>
                <a:spcPts val="0"/>
              </a:spcAft>
              <a:buNone/>
            </a:pPr>
            <a:r>
              <a:rPr lang="ja" sz="3000"/>
              <a:t>さっきと同じようにトレーニングさせたらちゃんと分別できるか試してみよう！</a:t>
            </a:r>
            <a:endParaRPr sz="3000"/>
          </a:p>
        </p:txBody>
      </p:sp>
      <p:sp>
        <p:nvSpPr>
          <p:cNvPr id="343" name="Google Shape;343;p50"/>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あれ？赤い魚が混じってる...😥</a:t>
            </a:r>
            <a:endParaRPr/>
          </a:p>
        </p:txBody>
      </p:sp>
      <p:pic>
        <p:nvPicPr>
          <p:cNvPr id="349" name="Google Shape;349;p51"/>
          <p:cNvPicPr preferRelativeResize="0"/>
          <p:nvPr/>
        </p:nvPicPr>
        <p:blipFill>
          <a:blip r:embed="rId3">
            <a:alphaModFix/>
          </a:blip>
          <a:stretch>
            <a:fillRect/>
          </a:stretch>
        </p:blipFill>
        <p:spPr>
          <a:xfrm>
            <a:off x="779650" y="1562250"/>
            <a:ext cx="5257999" cy="2970450"/>
          </a:xfrm>
          <a:prstGeom prst="rect">
            <a:avLst/>
          </a:prstGeom>
          <a:noFill/>
          <a:ln>
            <a:noFill/>
          </a:ln>
        </p:spPr>
      </p:pic>
      <p:grpSp>
        <p:nvGrpSpPr>
          <p:cNvPr id="350" name="Google Shape;350;p51"/>
          <p:cNvGrpSpPr/>
          <p:nvPr/>
        </p:nvGrpSpPr>
        <p:grpSpPr>
          <a:xfrm>
            <a:off x="6158375" y="1813850"/>
            <a:ext cx="2519460" cy="2718851"/>
            <a:chOff x="6158375" y="1813850"/>
            <a:chExt cx="2519460" cy="2718851"/>
          </a:xfrm>
        </p:grpSpPr>
        <p:pic>
          <p:nvPicPr>
            <p:cNvPr id="351" name="Google Shape;351;p51"/>
            <p:cNvPicPr preferRelativeResize="0"/>
            <p:nvPr/>
          </p:nvPicPr>
          <p:blipFill>
            <a:blip r:embed="rId4">
              <a:alphaModFix/>
            </a:blip>
            <a:stretch>
              <a:fillRect/>
            </a:stretch>
          </p:blipFill>
          <p:spPr>
            <a:xfrm>
              <a:off x="6158375" y="1813850"/>
              <a:ext cx="2519460" cy="2718851"/>
            </a:xfrm>
            <a:prstGeom prst="rect">
              <a:avLst/>
            </a:prstGeom>
            <a:noFill/>
            <a:ln>
              <a:noFill/>
            </a:ln>
          </p:spPr>
        </p:pic>
        <p:sp>
          <p:nvSpPr>
            <p:cNvPr id="352" name="Google Shape;352;p51"/>
            <p:cNvSpPr txBox="1"/>
            <p:nvPr/>
          </p:nvSpPr>
          <p:spPr>
            <a:xfrm>
              <a:off x="6586500" y="2328300"/>
              <a:ext cx="1549200" cy="7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latin typeface="HiraKakuPro-W3"/>
                  <a:ea typeface="HiraKakuPro-W3"/>
                  <a:cs typeface="HiraKakuPro-W3"/>
                  <a:sym typeface="HiraKakuPro-W3"/>
                </a:rPr>
                <a:t>ちゃんと青い魚を選んだけどなぁ...</a:t>
              </a:r>
              <a:endParaRPr sz="1600">
                <a:latin typeface="HiraKakuPro-W3"/>
                <a:ea typeface="HiraKakuPro-W3"/>
                <a:cs typeface="HiraKakuPro-W3"/>
                <a:sym typeface="HiraKakuPro-W3"/>
              </a:endParaRPr>
            </a:p>
          </p:txBody>
        </p:sp>
      </p:grpSp>
      <p:sp>
        <p:nvSpPr>
          <p:cNvPr id="353" name="Google Shape;353;p51"/>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lnSpc>
                <a:spcPct val="115000"/>
              </a:lnSpc>
              <a:spcBef>
                <a:spcPts val="700"/>
              </a:spcBef>
              <a:spcAft>
                <a:spcPts val="0"/>
              </a:spcAft>
              <a:buClr>
                <a:schemeClr val="dk1"/>
              </a:buClr>
              <a:buSzPts val="1100"/>
              <a:buFont typeface="Arial"/>
              <a:buNone/>
            </a:pPr>
            <a:r>
              <a:rPr lang="ja" sz="2300">
                <a:solidFill>
                  <a:schemeClr val="dk2"/>
                </a:solidFill>
              </a:rPr>
              <a:t>Q1）コンピュータって何ですか？</a:t>
            </a:r>
            <a:endParaRPr/>
          </a:p>
        </p:txBody>
      </p:sp>
      <p:sp>
        <p:nvSpPr>
          <p:cNvPr id="67" name="Google Shape;67;p14"/>
          <p:cNvSpPr txBox="1">
            <a:spLocks noGrp="1"/>
          </p:cNvSpPr>
          <p:nvPr>
            <p:ph type="body" idx="1"/>
          </p:nvPr>
        </p:nvSpPr>
        <p:spPr>
          <a:xfrm>
            <a:off x="387450" y="1304925"/>
            <a:ext cx="8106600" cy="1476900"/>
          </a:xfrm>
          <a:prstGeom prst="rect">
            <a:avLst/>
          </a:prstGeom>
        </p:spPr>
        <p:txBody>
          <a:bodyPr spcFirstLastPara="1" wrap="square" lIns="102500" tIns="102500" rIns="102500" bIns="102500" anchor="t" anchorCtr="0">
            <a:noAutofit/>
          </a:bodyPr>
          <a:lstStyle/>
          <a:p>
            <a:pPr marL="719999" lvl="0" indent="-719999" algn="l" rtl="0">
              <a:spcBef>
                <a:spcPts val="700"/>
              </a:spcBef>
              <a:spcAft>
                <a:spcPts val="0"/>
              </a:spcAft>
              <a:buClr>
                <a:schemeClr val="dk1"/>
              </a:buClr>
              <a:buSzPts val="1100"/>
              <a:buFont typeface="Arial"/>
              <a:buNone/>
            </a:pPr>
            <a:r>
              <a:rPr lang="ja" sz="2300"/>
              <a:t>A1）コンピュータとは、指示された通りに、</a:t>
            </a:r>
            <a:r>
              <a:rPr lang="ja" sz="2300">
                <a:highlight>
                  <a:srgbClr val="FFFF00"/>
                </a:highlight>
              </a:rPr>
              <a:t>計算やデータ処理を自動的に行う機械</a:t>
            </a:r>
            <a:r>
              <a:rPr lang="ja" sz="2300"/>
              <a:t>です。</a:t>
            </a:r>
            <a:endParaRPr sz="2300"/>
          </a:p>
          <a:p>
            <a:pPr marL="0" lvl="0" indent="0" algn="l" rtl="0">
              <a:spcBef>
                <a:spcPts val="0"/>
              </a:spcBef>
              <a:spcAft>
                <a:spcPts val="0"/>
              </a:spcAft>
              <a:buNone/>
            </a:pPr>
            <a:endParaRPr sz="1600" b="0">
              <a:solidFill>
                <a:schemeClr val="dk1"/>
              </a:solidFill>
              <a:latin typeface="Arial"/>
              <a:ea typeface="Arial"/>
              <a:cs typeface="Arial"/>
              <a:sym typeface="Arial"/>
            </a:endParaRPr>
          </a:p>
          <a:p>
            <a:pPr marL="0" lvl="0" indent="0" algn="l" rtl="0">
              <a:spcBef>
                <a:spcPts val="700"/>
              </a:spcBef>
              <a:spcAft>
                <a:spcPts val="0"/>
              </a:spcAft>
              <a:buNone/>
            </a:pPr>
            <a:endParaRPr sz="2300"/>
          </a:p>
        </p:txBody>
      </p:sp>
      <p:pic>
        <p:nvPicPr>
          <p:cNvPr id="68" name="Google Shape;68;p14"/>
          <p:cNvPicPr preferRelativeResize="0"/>
          <p:nvPr/>
        </p:nvPicPr>
        <p:blipFill>
          <a:blip r:embed="rId3">
            <a:alphaModFix/>
          </a:blip>
          <a:stretch>
            <a:fillRect/>
          </a:stretch>
        </p:blipFill>
        <p:spPr>
          <a:xfrm>
            <a:off x="6289850" y="2781825"/>
            <a:ext cx="1903927" cy="184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lnSpc>
                <a:spcPct val="100000"/>
              </a:lnSpc>
              <a:spcBef>
                <a:spcPts val="0"/>
              </a:spcBef>
              <a:spcAft>
                <a:spcPts val="0"/>
              </a:spcAft>
              <a:buNone/>
            </a:pPr>
            <a:r>
              <a:rPr lang="ja" sz="2400"/>
              <a:t>AIボットが間違えてしまった原因はないだろうか？</a:t>
            </a:r>
            <a:endParaRPr sz="2400"/>
          </a:p>
        </p:txBody>
      </p:sp>
      <p:pic>
        <p:nvPicPr>
          <p:cNvPr id="359" name="Google Shape;359;p52"/>
          <p:cNvPicPr preferRelativeResize="0"/>
          <p:nvPr/>
        </p:nvPicPr>
        <p:blipFill>
          <a:blip r:embed="rId3">
            <a:alphaModFix/>
          </a:blip>
          <a:stretch>
            <a:fillRect/>
          </a:stretch>
        </p:blipFill>
        <p:spPr>
          <a:xfrm>
            <a:off x="1220750" y="1372601"/>
            <a:ext cx="6073999" cy="3422551"/>
          </a:xfrm>
          <a:prstGeom prst="rect">
            <a:avLst/>
          </a:prstGeom>
          <a:noFill/>
          <a:ln>
            <a:noFill/>
          </a:ln>
        </p:spPr>
      </p:pic>
      <p:sp>
        <p:nvSpPr>
          <p:cNvPr id="360" name="Google Shape;360;p52"/>
          <p:cNvSpPr/>
          <p:nvPr/>
        </p:nvSpPr>
        <p:spPr>
          <a:xfrm>
            <a:off x="6055325" y="2505350"/>
            <a:ext cx="1868100" cy="7524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b="1">
                <a:latin typeface="HiraKakuPro-W3"/>
                <a:ea typeface="HiraKakuPro-W3"/>
                <a:cs typeface="HiraKakuPro-W3"/>
                <a:sym typeface="HiraKakuPro-W3"/>
              </a:rPr>
              <a:t>ここをクリック</a:t>
            </a:r>
            <a:endParaRPr sz="1700" b="1">
              <a:latin typeface="HiraKakuPro-W3"/>
              <a:ea typeface="HiraKakuPro-W3"/>
              <a:cs typeface="HiraKakuPro-W3"/>
              <a:sym typeface="HiraKakuPro-W3"/>
            </a:endParaRPr>
          </a:p>
        </p:txBody>
      </p:sp>
      <p:sp>
        <p:nvSpPr>
          <p:cNvPr id="361" name="Google Shape;361;p52"/>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最も重要な部分を見てみると...</a:t>
            </a:r>
            <a:endParaRPr/>
          </a:p>
        </p:txBody>
      </p:sp>
      <p:sp>
        <p:nvSpPr>
          <p:cNvPr id="367" name="Google Shape;367;p53"/>
          <p:cNvSpPr txBox="1">
            <a:spLocks noGrp="1"/>
          </p:cNvSpPr>
          <p:nvPr>
            <p:ph type="body" idx="1"/>
          </p:nvPr>
        </p:nvSpPr>
        <p:spPr>
          <a:xfrm>
            <a:off x="3521425" y="1412550"/>
            <a:ext cx="55611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AIボットが学習した項目に注目</a:t>
            </a:r>
            <a:endParaRPr sz="2000"/>
          </a:p>
          <a:p>
            <a:pPr marL="914400" lvl="1" indent="-355600" algn="l" rtl="0">
              <a:lnSpc>
                <a:spcPct val="150000"/>
              </a:lnSpc>
              <a:spcBef>
                <a:spcPts val="0"/>
              </a:spcBef>
              <a:spcAft>
                <a:spcPts val="0"/>
              </a:spcAft>
              <a:buSzPts val="2000"/>
              <a:buChar char="○"/>
            </a:pPr>
            <a:r>
              <a:rPr lang="ja" sz="2000"/>
              <a:t>一番多い項目に注目</a:t>
            </a:r>
            <a:endParaRPr sz="2000"/>
          </a:p>
          <a:p>
            <a:pPr marL="1371600" lvl="2" indent="-330200" algn="l" rtl="0">
              <a:lnSpc>
                <a:spcPct val="150000"/>
              </a:lnSpc>
              <a:spcBef>
                <a:spcPts val="0"/>
              </a:spcBef>
              <a:spcAft>
                <a:spcPts val="0"/>
              </a:spcAft>
              <a:buSzPts val="1600"/>
              <a:buChar char="■"/>
            </a:pPr>
            <a:r>
              <a:rPr lang="ja" sz="1600"/>
              <a:t>色について分別していたから一番大きい</a:t>
            </a:r>
            <a:endParaRPr sz="1600"/>
          </a:p>
          <a:p>
            <a:pPr marL="1371600" lvl="2" indent="-330200" algn="l" rtl="0">
              <a:lnSpc>
                <a:spcPct val="150000"/>
              </a:lnSpc>
              <a:spcBef>
                <a:spcPts val="0"/>
              </a:spcBef>
              <a:spcAft>
                <a:spcPts val="0"/>
              </a:spcAft>
              <a:buSzPts val="1600"/>
              <a:buChar char="■"/>
            </a:pPr>
            <a:r>
              <a:rPr lang="ja" sz="1600"/>
              <a:t>眼球についてはまったく気にしていない</a:t>
            </a:r>
            <a:endParaRPr sz="1600"/>
          </a:p>
          <a:p>
            <a:pPr marL="914400" lvl="1" indent="-355600" algn="l" rtl="0">
              <a:lnSpc>
                <a:spcPct val="200000"/>
              </a:lnSpc>
              <a:spcBef>
                <a:spcPts val="1000"/>
              </a:spcBef>
              <a:spcAft>
                <a:spcPts val="0"/>
              </a:spcAft>
              <a:buSzPts val="2000"/>
              <a:buChar char="○"/>
            </a:pPr>
            <a:r>
              <a:rPr lang="ja" sz="2000"/>
              <a:t>口や身体も参照されている...？</a:t>
            </a:r>
            <a:endParaRPr sz="2000"/>
          </a:p>
          <a:p>
            <a:pPr marL="0" lvl="0" indent="0" algn="l" rtl="0">
              <a:lnSpc>
                <a:spcPct val="150000"/>
              </a:lnSpc>
              <a:spcBef>
                <a:spcPts val="700"/>
              </a:spcBef>
              <a:spcAft>
                <a:spcPts val="0"/>
              </a:spcAft>
              <a:buNone/>
            </a:pPr>
            <a:endParaRPr/>
          </a:p>
        </p:txBody>
      </p:sp>
      <p:pic>
        <p:nvPicPr>
          <p:cNvPr id="368" name="Google Shape;368;p53"/>
          <p:cNvPicPr preferRelativeResize="0"/>
          <p:nvPr/>
        </p:nvPicPr>
        <p:blipFill rotWithShape="1">
          <a:blip r:embed="rId3">
            <a:alphaModFix/>
          </a:blip>
          <a:srcRect l="2010" t="12007" r="61030" b="13321"/>
          <a:stretch/>
        </p:blipFill>
        <p:spPr>
          <a:xfrm>
            <a:off x="849900" y="1591800"/>
            <a:ext cx="2328300" cy="2657551"/>
          </a:xfrm>
          <a:prstGeom prst="rect">
            <a:avLst/>
          </a:prstGeom>
          <a:noFill/>
          <a:ln>
            <a:noFill/>
          </a:ln>
        </p:spPr>
      </p:pic>
      <p:sp>
        <p:nvSpPr>
          <p:cNvPr id="369" name="Google Shape;369;p53"/>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4"/>
          <p:cNvSpPr txBox="1">
            <a:spLocks noGrp="1"/>
          </p:cNvSpPr>
          <p:nvPr>
            <p:ph type="title"/>
          </p:nvPr>
        </p:nvSpPr>
        <p:spPr>
          <a:xfrm>
            <a:off x="568400" y="525175"/>
            <a:ext cx="7195500" cy="1478700"/>
          </a:xfrm>
          <a:prstGeom prst="rect">
            <a:avLst/>
          </a:prstGeom>
        </p:spPr>
        <p:txBody>
          <a:bodyPr spcFirstLastPara="1" wrap="square" lIns="102500" tIns="102500" rIns="102500" bIns="102500" anchor="ctr" anchorCtr="0">
            <a:noAutofit/>
          </a:bodyPr>
          <a:lstStyle/>
          <a:p>
            <a:pPr marL="0" lvl="0" indent="0" algn="l" rtl="0">
              <a:lnSpc>
                <a:spcPct val="115000"/>
              </a:lnSpc>
              <a:spcBef>
                <a:spcPts val="0"/>
              </a:spcBef>
              <a:spcAft>
                <a:spcPts val="0"/>
              </a:spcAft>
              <a:buNone/>
            </a:pPr>
            <a:r>
              <a:rPr lang="ja" sz="3000"/>
              <a:t>1つの項目が終わったら、他の項目でも同じように試してみましょう！</a:t>
            </a:r>
            <a:endParaRPr sz="3000"/>
          </a:p>
        </p:txBody>
      </p:sp>
      <p:sp>
        <p:nvSpPr>
          <p:cNvPr id="375" name="Google Shape;375;p54"/>
          <p:cNvSpPr txBox="1"/>
          <p:nvPr/>
        </p:nvSpPr>
        <p:spPr>
          <a:xfrm>
            <a:off x="699375" y="1840075"/>
            <a:ext cx="47187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latin typeface="HiraKakuPro-W3"/>
                <a:ea typeface="HiraKakuPro-W3"/>
                <a:cs typeface="HiraKakuPro-W3"/>
                <a:sym typeface="HiraKakuPro-W3"/>
              </a:rPr>
              <a:t>※色と形、それぞれ1回は試してみましょう！</a:t>
            </a:r>
            <a:endParaRPr sz="1200">
              <a:latin typeface="HiraKakuPro-W3"/>
              <a:ea typeface="HiraKakuPro-W3"/>
              <a:cs typeface="HiraKakuPro-W3"/>
              <a:sym typeface="HiraKakuPro-W3"/>
            </a:endParaRPr>
          </a:p>
        </p:txBody>
      </p:sp>
      <p:pic>
        <p:nvPicPr>
          <p:cNvPr id="376" name="Google Shape;376;p54"/>
          <p:cNvPicPr preferRelativeResize="0"/>
          <p:nvPr/>
        </p:nvPicPr>
        <p:blipFill>
          <a:blip r:embed="rId3">
            <a:alphaModFix/>
          </a:blip>
          <a:stretch>
            <a:fillRect/>
          </a:stretch>
        </p:blipFill>
        <p:spPr>
          <a:xfrm>
            <a:off x="2393625" y="2265850"/>
            <a:ext cx="4644398" cy="2632901"/>
          </a:xfrm>
          <a:prstGeom prst="rect">
            <a:avLst/>
          </a:prstGeom>
          <a:noFill/>
          <a:ln>
            <a:noFill/>
          </a:ln>
        </p:spPr>
      </p:pic>
      <p:sp>
        <p:nvSpPr>
          <p:cNvPr id="377" name="Google Shape;377;p54"/>
          <p:cNvSpPr/>
          <p:nvPr/>
        </p:nvSpPr>
        <p:spPr>
          <a:xfrm>
            <a:off x="2762075" y="2407975"/>
            <a:ext cx="1505100" cy="1398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378" name="Google Shape;378;p54"/>
          <p:cNvSpPr/>
          <p:nvPr/>
        </p:nvSpPr>
        <p:spPr>
          <a:xfrm>
            <a:off x="4959475" y="2407975"/>
            <a:ext cx="1505100" cy="1398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379" name="Google Shape;379;p54"/>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t>ステージ1−2「魚の特徴を認識中」を学習して...</a:t>
            </a:r>
            <a:endParaRPr sz="2800"/>
          </a:p>
        </p:txBody>
      </p:sp>
      <p:sp>
        <p:nvSpPr>
          <p:cNvPr id="385" name="Google Shape;385;p55"/>
          <p:cNvSpPr txBox="1">
            <a:spLocks noGrp="1"/>
          </p:cNvSpPr>
          <p:nvPr>
            <p:ph type="body" idx="1"/>
          </p:nvPr>
        </p:nvSpPr>
        <p:spPr>
          <a:xfrm>
            <a:off x="417275" y="1307575"/>
            <a:ext cx="7622400" cy="830100"/>
          </a:xfrm>
          <a:prstGeom prst="rect">
            <a:avLst/>
          </a:prstGeom>
        </p:spPr>
        <p:txBody>
          <a:bodyPr spcFirstLastPara="1" wrap="square" lIns="102500" tIns="102500" rIns="102500" bIns="102500" anchor="t" anchorCtr="0">
            <a:noAutofit/>
          </a:bodyPr>
          <a:lstStyle/>
          <a:p>
            <a:pPr marL="457200" lvl="0" indent="-374650" algn="l" rtl="0">
              <a:spcBef>
                <a:spcPts val="700"/>
              </a:spcBef>
              <a:spcAft>
                <a:spcPts val="0"/>
              </a:spcAft>
              <a:buSzPts val="2300"/>
              <a:buChar char="●"/>
            </a:pPr>
            <a:r>
              <a:rPr lang="ja" sz="2100"/>
              <a:t>この実習を通して気づいたことをまとめましょう。</a:t>
            </a:r>
            <a:endParaRPr sz="2100"/>
          </a:p>
        </p:txBody>
      </p:sp>
      <p:sp>
        <p:nvSpPr>
          <p:cNvPr id="386" name="Google Shape;386;p55"/>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1−2　魚の特徴を認識中</a:t>
            </a:r>
            <a:endParaRPr sz="1100">
              <a:latin typeface="HiraKakuPro-W3"/>
              <a:ea typeface="HiraKakuPro-W3"/>
              <a:cs typeface="HiraKakuPro-W3"/>
              <a:sym typeface="HiraKakuPro-W3"/>
            </a:endParaRPr>
          </a:p>
        </p:txBody>
      </p:sp>
      <p:sp>
        <p:nvSpPr>
          <p:cNvPr id="387" name="Google Shape;387;p55"/>
          <p:cNvSpPr/>
          <p:nvPr/>
        </p:nvSpPr>
        <p:spPr>
          <a:xfrm>
            <a:off x="524250" y="2077825"/>
            <a:ext cx="8095500" cy="2668200"/>
          </a:xfrm>
          <a:prstGeom prst="roundRect">
            <a:avLst>
              <a:gd name="adj" fmla="val 11064"/>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ステージ1−3　「式を認識中」</a:t>
            </a:r>
            <a:endParaRPr/>
          </a:p>
        </p:txBody>
      </p:sp>
      <p:sp>
        <p:nvSpPr>
          <p:cNvPr id="401" name="Google Shape;401;p57"/>
          <p:cNvSpPr txBox="1">
            <a:spLocks noGrp="1"/>
          </p:cNvSpPr>
          <p:nvPr>
            <p:ph type="body" idx="1"/>
          </p:nvPr>
        </p:nvSpPr>
        <p:spPr>
          <a:xfrm>
            <a:off x="5054975" y="1576050"/>
            <a:ext cx="39219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新しいキーワードにしたがって魚たちを分別してみましょう。</a:t>
            </a:r>
            <a:endParaRPr/>
          </a:p>
        </p:txBody>
      </p:sp>
      <p:pic>
        <p:nvPicPr>
          <p:cNvPr id="402" name="Google Shape;402;p57"/>
          <p:cNvPicPr preferRelativeResize="0"/>
          <p:nvPr/>
        </p:nvPicPr>
        <p:blipFill>
          <a:blip r:embed="rId3">
            <a:alphaModFix/>
          </a:blip>
          <a:stretch>
            <a:fillRect/>
          </a:stretch>
        </p:blipFill>
        <p:spPr>
          <a:xfrm>
            <a:off x="421625" y="1739125"/>
            <a:ext cx="4367749" cy="24632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例えば「美味しい」魚を選ぶとすると...</a:t>
            </a:r>
            <a:endParaRPr/>
          </a:p>
        </p:txBody>
      </p:sp>
      <p:pic>
        <p:nvPicPr>
          <p:cNvPr id="408" name="Google Shape;408;p58"/>
          <p:cNvPicPr preferRelativeResize="0"/>
          <p:nvPr/>
        </p:nvPicPr>
        <p:blipFill>
          <a:blip r:embed="rId3">
            <a:alphaModFix/>
          </a:blip>
          <a:stretch>
            <a:fillRect/>
          </a:stretch>
        </p:blipFill>
        <p:spPr>
          <a:xfrm>
            <a:off x="1403650" y="2194125"/>
            <a:ext cx="3916001" cy="2221875"/>
          </a:xfrm>
          <a:prstGeom prst="rect">
            <a:avLst/>
          </a:prstGeom>
          <a:noFill/>
          <a:ln>
            <a:noFill/>
          </a:ln>
        </p:spPr>
      </p:pic>
      <p:grpSp>
        <p:nvGrpSpPr>
          <p:cNvPr id="409" name="Google Shape;409;p58"/>
          <p:cNvGrpSpPr/>
          <p:nvPr/>
        </p:nvGrpSpPr>
        <p:grpSpPr>
          <a:xfrm>
            <a:off x="5762088" y="1610213"/>
            <a:ext cx="2090126" cy="2281882"/>
            <a:chOff x="4780525" y="1434725"/>
            <a:chExt cx="1891175" cy="2132400"/>
          </a:xfrm>
        </p:grpSpPr>
        <p:sp>
          <p:nvSpPr>
            <p:cNvPr id="410" name="Google Shape;410;p58"/>
            <p:cNvSpPr/>
            <p:nvPr/>
          </p:nvSpPr>
          <p:spPr>
            <a:xfrm>
              <a:off x="4780525" y="1533525"/>
              <a:ext cx="832200" cy="1797000"/>
            </a:xfrm>
            <a:prstGeom prst="wedgeRectCallout">
              <a:avLst>
                <a:gd name="adj1" fmla="val -109571"/>
                <a:gd name="adj2" fmla="val -165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pic>
          <p:nvPicPr>
            <p:cNvPr id="411" name="Google Shape;411;p58"/>
            <p:cNvPicPr preferRelativeResize="0"/>
            <p:nvPr/>
          </p:nvPicPr>
          <p:blipFill>
            <a:blip r:embed="rId4">
              <a:alphaModFix/>
            </a:blip>
            <a:stretch>
              <a:fillRect/>
            </a:stretch>
          </p:blipFill>
          <p:spPr>
            <a:xfrm>
              <a:off x="4780525" y="1434725"/>
              <a:ext cx="1891175" cy="2132400"/>
            </a:xfrm>
            <a:prstGeom prst="rect">
              <a:avLst/>
            </a:prstGeom>
            <a:noFill/>
            <a:ln>
              <a:noFill/>
            </a:ln>
          </p:spPr>
        </p:pic>
      </p:grpSp>
      <p:sp>
        <p:nvSpPr>
          <p:cNvPr id="412" name="Google Shape;412;p58"/>
          <p:cNvSpPr txBox="1"/>
          <p:nvPr/>
        </p:nvSpPr>
        <p:spPr>
          <a:xfrm>
            <a:off x="1315100" y="1610225"/>
            <a:ext cx="2230800" cy="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先生の例だと....</a:t>
            </a:r>
            <a:endParaRPr>
              <a:latin typeface="HiraKakuPro-W3"/>
              <a:ea typeface="HiraKakuPro-W3"/>
              <a:cs typeface="HiraKakuPro-W3"/>
              <a:sym typeface="HiraKakuPro-W3"/>
            </a:endParaRPr>
          </a:p>
        </p:txBody>
      </p:sp>
      <p:sp>
        <p:nvSpPr>
          <p:cNvPr id="413" name="Google Shape;413;p58"/>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1−3　式を認識中</a:t>
            </a:r>
            <a:endParaRPr sz="1100">
              <a:latin typeface="HiraKakuPro-W3"/>
              <a:ea typeface="HiraKakuPro-W3"/>
              <a:cs typeface="HiraKakuPro-W3"/>
              <a:sym typeface="HiraKakuPro-W3"/>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美味しい魚を選ぶ項目</a:t>
            </a:r>
            <a:endParaRPr/>
          </a:p>
        </p:txBody>
      </p:sp>
      <p:sp>
        <p:nvSpPr>
          <p:cNvPr id="419" name="Google Shape;419;p59"/>
          <p:cNvSpPr txBox="1">
            <a:spLocks noGrp="1"/>
          </p:cNvSpPr>
          <p:nvPr>
            <p:ph type="body" idx="1"/>
          </p:nvPr>
        </p:nvSpPr>
        <p:spPr>
          <a:xfrm>
            <a:off x="463650" y="1319150"/>
            <a:ext cx="71892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体の形</a:t>
            </a:r>
            <a:endParaRPr sz="2200"/>
          </a:p>
          <a:p>
            <a:pPr marL="457200" lvl="0" indent="-368300" algn="l" rtl="0">
              <a:lnSpc>
                <a:spcPct val="150000"/>
              </a:lnSpc>
              <a:spcBef>
                <a:spcPts val="0"/>
              </a:spcBef>
              <a:spcAft>
                <a:spcPts val="0"/>
              </a:spcAft>
              <a:buSzPts val="2200"/>
              <a:buChar char="●"/>
            </a:pPr>
            <a:r>
              <a:rPr lang="ja" sz="2200"/>
              <a:t>目の形</a:t>
            </a:r>
            <a:endParaRPr sz="2200"/>
          </a:p>
          <a:p>
            <a:pPr marL="457200" lvl="0" indent="-368300" algn="l" rtl="0">
              <a:lnSpc>
                <a:spcPct val="150000"/>
              </a:lnSpc>
              <a:spcBef>
                <a:spcPts val="0"/>
              </a:spcBef>
              <a:spcAft>
                <a:spcPts val="0"/>
              </a:spcAft>
              <a:buSzPts val="2200"/>
              <a:buChar char="●"/>
            </a:pPr>
            <a:r>
              <a:rPr lang="ja" sz="2200"/>
              <a:t>体の色</a:t>
            </a:r>
            <a:endParaRPr sz="2200"/>
          </a:p>
          <a:p>
            <a:pPr marL="457200" lvl="0" indent="-368300" algn="l" rtl="0">
              <a:lnSpc>
                <a:spcPct val="150000"/>
              </a:lnSpc>
              <a:spcBef>
                <a:spcPts val="0"/>
              </a:spcBef>
              <a:spcAft>
                <a:spcPts val="0"/>
              </a:spcAft>
              <a:buSzPts val="2200"/>
              <a:buChar char="●"/>
            </a:pPr>
            <a:r>
              <a:rPr lang="ja" sz="2200"/>
              <a:t>口の形</a:t>
            </a:r>
            <a:endParaRPr sz="2200"/>
          </a:p>
          <a:p>
            <a:pPr marL="0" lvl="0" indent="0" algn="l" rtl="0">
              <a:lnSpc>
                <a:spcPct val="150000"/>
              </a:lnSpc>
              <a:spcBef>
                <a:spcPts val="700"/>
              </a:spcBef>
              <a:spcAft>
                <a:spcPts val="0"/>
              </a:spcAft>
              <a:buNone/>
            </a:pPr>
            <a:r>
              <a:rPr lang="ja" sz="2200"/>
              <a:t>   などを判断材料にしていることがわかる...</a:t>
            </a:r>
            <a:endParaRPr sz="2200"/>
          </a:p>
        </p:txBody>
      </p:sp>
      <p:sp>
        <p:nvSpPr>
          <p:cNvPr id="420" name="Google Shape;420;p59"/>
          <p:cNvSpPr txBox="1"/>
          <p:nvPr/>
        </p:nvSpPr>
        <p:spPr>
          <a:xfrm>
            <a:off x="832200" y="4098875"/>
            <a:ext cx="38952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latin typeface="HiraKakuPro-W3"/>
                <a:ea typeface="HiraKakuPro-W3"/>
                <a:cs typeface="HiraKakuPro-W3"/>
                <a:sym typeface="HiraKakuPro-W3"/>
              </a:rPr>
              <a:t>トゲトゲしているより丸くて目つきの優しい魚が美味しそう？</a:t>
            </a:r>
            <a:endParaRPr sz="600">
              <a:latin typeface="HiraKakuPro-W3"/>
              <a:ea typeface="HiraKakuPro-W3"/>
              <a:cs typeface="HiraKakuPro-W3"/>
              <a:sym typeface="HiraKakuPro-W3"/>
            </a:endParaRPr>
          </a:p>
        </p:txBody>
      </p:sp>
      <p:sp>
        <p:nvSpPr>
          <p:cNvPr id="421" name="Google Shape;421;p59"/>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1−3　式を認識中</a:t>
            </a:r>
            <a:endParaRPr sz="1100">
              <a:latin typeface="HiraKakuPro-W3"/>
              <a:ea typeface="HiraKakuPro-W3"/>
              <a:cs typeface="HiraKakuPro-W3"/>
              <a:sym typeface="HiraKakuPro-W3"/>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1つの言葉が終わったら他の言葉も試してみましょう！</a:t>
            </a:r>
            <a:endParaRPr sz="2400"/>
          </a:p>
        </p:txBody>
      </p:sp>
      <p:sp>
        <p:nvSpPr>
          <p:cNvPr id="427" name="Google Shape;427;p60"/>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1−3　式を認識中</a:t>
            </a:r>
            <a:endParaRPr sz="1100">
              <a:latin typeface="HiraKakuPro-W3"/>
              <a:ea typeface="HiraKakuPro-W3"/>
              <a:cs typeface="HiraKakuPro-W3"/>
              <a:sym typeface="HiraKakuPro-W3"/>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1"/>
          <p:cNvSpPr txBox="1">
            <a:spLocks noGrp="1"/>
          </p:cNvSpPr>
          <p:nvPr>
            <p:ph type="title"/>
          </p:nvPr>
        </p:nvSpPr>
        <p:spPr>
          <a:xfrm>
            <a:off x="1531650" y="1729950"/>
            <a:ext cx="60807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赤い魚は怒っている！</a:t>
            </a:r>
            <a:r>
              <a:rPr lang="ja" sz="2100"/>
              <a:t>かな？</a:t>
            </a:r>
            <a:endParaRPr sz="2100"/>
          </a:p>
        </p:txBody>
      </p:sp>
      <p:sp>
        <p:nvSpPr>
          <p:cNvPr id="433" name="Google Shape;433;p61"/>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1−3　式を認識中</a:t>
            </a:r>
            <a:endParaRPr sz="1100">
              <a:latin typeface="HiraKakuPro-W3"/>
              <a:ea typeface="HiraKakuPro-W3"/>
              <a:cs typeface="HiraKakuPro-W3"/>
              <a:sym typeface="HiraKakuPro-W3"/>
            </a:endParaRPr>
          </a:p>
        </p:txBody>
      </p:sp>
      <p:sp>
        <p:nvSpPr>
          <p:cNvPr id="434" name="Google Shape;434;p61"/>
          <p:cNvSpPr txBox="1"/>
          <p:nvPr/>
        </p:nvSpPr>
        <p:spPr>
          <a:xfrm>
            <a:off x="1188300" y="1276950"/>
            <a:ext cx="25359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一緒に考えてみよう。</a:t>
            </a:r>
            <a:endParaRPr>
              <a:latin typeface="HiraKakuPro-W3"/>
              <a:ea typeface="HiraKakuPro-W3"/>
              <a:cs typeface="HiraKakuPro-W3"/>
              <a:sym typeface="HiraKakuPro-W3"/>
            </a:endParaRPr>
          </a:p>
        </p:txBody>
      </p:sp>
      <p:pic>
        <p:nvPicPr>
          <p:cNvPr id="435" name="Google Shape;435;p61"/>
          <p:cNvPicPr preferRelativeResize="0"/>
          <p:nvPr/>
        </p:nvPicPr>
        <p:blipFill>
          <a:blip r:embed="rId3">
            <a:alphaModFix/>
          </a:blip>
          <a:stretch>
            <a:fillRect/>
          </a:stretch>
        </p:blipFill>
        <p:spPr>
          <a:xfrm>
            <a:off x="6022025" y="3320650"/>
            <a:ext cx="1403150" cy="1357150"/>
          </a:xfrm>
          <a:prstGeom prst="rect">
            <a:avLst/>
          </a:prstGeom>
          <a:noFill/>
          <a:ln>
            <a:noFill/>
          </a:ln>
        </p:spPr>
      </p:pic>
      <p:sp>
        <p:nvSpPr>
          <p:cNvPr id="436" name="Google Shape;436;p61"/>
          <p:cNvSpPr/>
          <p:nvPr/>
        </p:nvSpPr>
        <p:spPr>
          <a:xfrm>
            <a:off x="7272450" y="2905800"/>
            <a:ext cx="1555500" cy="942600"/>
          </a:xfrm>
          <a:prstGeom prst="wedgeEllipseCallout">
            <a:avLst>
              <a:gd name="adj1" fmla="val -53650"/>
              <a:gd name="adj2" fmla="val 61338"/>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え？</a:t>
            </a:r>
            <a:endParaRPr>
              <a:latin typeface="HiraKakuPro-W3"/>
              <a:ea typeface="HiraKakuPro-W3"/>
              <a:cs typeface="HiraKakuPro-W3"/>
              <a:sym typeface="HiraKakuPro-W3"/>
            </a:endParaRPr>
          </a:p>
          <a:p>
            <a:pPr marL="0" lvl="0" indent="0" algn="ctr" rtl="0">
              <a:spcBef>
                <a:spcPts val="0"/>
              </a:spcBef>
              <a:spcAft>
                <a:spcPts val="0"/>
              </a:spcAft>
              <a:buNone/>
            </a:pPr>
            <a:r>
              <a:rPr lang="ja">
                <a:latin typeface="HiraKakuPro-W3"/>
                <a:ea typeface="HiraKakuPro-W3"/>
                <a:cs typeface="HiraKakuPro-W3"/>
                <a:sym typeface="HiraKakuPro-W3"/>
              </a:rPr>
              <a:t>怒ってる？</a:t>
            </a:r>
            <a:endParaRPr>
              <a:latin typeface="HiraKakuPro-W3"/>
              <a:ea typeface="HiraKakuPro-W3"/>
              <a:cs typeface="HiraKakuPro-W3"/>
              <a:sym typeface="HiraKakuPro-W3"/>
            </a:endParaRPr>
          </a:p>
        </p:txBody>
      </p:sp>
      <p:pic>
        <p:nvPicPr>
          <p:cNvPr id="437" name="Google Shape;437;p61"/>
          <p:cNvPicPr preferRelativeResize="0"/>
          <p:nvPr/>
        </p:nvPicPr>
        <p:blipFill>
          <a:blip r:embed="rId4">
            <a:alphaModFix/>
          </a:blip>
          <a:stretch>
            <a:fillRect/>
          </a:stretch>
        </p:blipFill>
        <p:spPr>
          <a:xfrm>
            <a:off x="3116300" y="3451750"/>
            <a:ext cx="1455700" cy="1283950"/>
          </a:xfrm>
          <a:prstGeom prst="rect">
            <a:avLst/>
          </a:prstGeom>
          <a:noFill/>
          <a:ln>
            <a:noFill/>
          </a:ln>
        </p:spPr>
      </p:pic>
      <p:sp>
        <p:nvSpPr>
          <p:cNvPr id="438" name="Google Shape;438;p61"/>
          <p:cNvSpPr/>
          <p:nvPr/>
        </p:nvSpPr>
        <p:spPr>
          <a:xfrm>
            <a:off x="4423675" y="2905800"/>
            <a:ext cx="1555500" cy="942600"/>
          </a:xfrm>
          <a:prstGeom prst="wedgeEllipseCallout">
            <a:avLst>
              <a:gd name="adj1" fmla="val -53650"/>
              <a:gd name="adj2" fmla="val 61338"/>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イライラ</a:t>
            </a:r>
            <a:endParaRPr>
              <a:latin typeface="HiraKakuPro-W3"/>
              <a:ea typeface="HiraKakuPro-W3"/>
              <a:cs typeface="HiraKakuPro-W3"/>
              <a:sym typeface="HiraKakuPro-W3"/>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1−3でいろいろなキーワードを試してみて...</a:t>
            </a:r>
            <a:endParaRPr/>
          </a:p>
        </p:txBody>
      </p:sp>
      <p:sp>
        <p:nvSpPr>
          <p:cNvPr id="444" name="Google Shape;444;p62"/>
          <p:cNvSpPr txBox="1">
            <a:spLocks noGrp="1"/>
          </p:cNvSpPr>
          <p:nvPr>
            <p:ph type="body" idx="1"/>
          </p:nvPr>
        </p:nvSpPr>
        <p:spPr>
          <a:xfrm>
            <a:off x="539850" y="1277525"/>
            <a:ext cx="8064300" cy="827400"/>
          </a:xfrm>
          <a:prstGeom prst="rect">
            <a:avLst/>
          </a:prstGeom>
        </p:spPr>
        <p:txBody>
          <a:bodyPr spcFirstLastPara="1" wrap="square" lIns="102500" tIns="102500" rIns="102500" bIns="102500" anchor="t" anchorCtr="0">
            <a:noAutofit/>
          </a:bodyPr>
          <a:lstStyle/>
          <a:p>
            <a:pPr marL="457200" lvl="0" indent="-381000" algn="l" rtl="0">
              <a:spcBef>
                <a:spcPts val="700"/>
              </a:spcBef>
              <a:spcAft>
                <a:spcPts val="0"/>
              </a:spcAft>
              <a:buSzPts val="2400"/>
              <a:buChar char="●"/>
            </a:pPr>
            <a:r>
              <a:rPr lang="ja" sz="2400"/>
              <a:t>気づいたことをまとめてみよう。</a:t>
            </a:r>
            <a:endParaRPr sz="2400"/>
          </a:p>
        </p:txBody>
      </p:sp>
      <p:sp>
        <p:nvSpPr>
          <p:cNvPr id="445" name="Google Shape;445;p62"/>
          <p:cNvSpPr/>
          <p:nvPr/>
        </p:nvSpPr>
        <p:spPr>
          <a:xfrm>
            <a:off x="524250" y="2077825"/>
            <a:ext cx="8095500" cy="2668200"/>
          </a:xfrm>
          <a:prstGeom prst="roundRect">
            <a:avLst>
              <a:gd name="adj" fmla="val 11064"/>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46" name="Google Shape;446;p62"/>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1−3　式を認識中</a:t>
            </a:r>
            <a:endParaRPr sz="1100">
              <a:latin typeface="HiraKakuPro-W3"/>
              <a:ea typeface="HiraKakuPro-W3"/>
              <a:cs typeface="HiraKakuPro-W3"/>
              <a:sym typeface="HiraKakuPro-W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lnSpc>
                <a:spcPct val="115000"/>
              </a:lnSpc>
              <a:spcBef>
                <a:spcPts val="700"/>
              </a:spcBef>
              <a:spcAft>
                <a:spcPts val="0"/>
              </a:spcAft>
              <a:buNone/>
            </a:pPr>
            <a:r>
              <a:rPr lang="ja" sz="2300">
                <a:solidFill>
                  <a:schemeClr val="dk2"/>
                </a:solidFill>
              </a:rPr>
              <a:t>Q2）プログラミングって何ですか？</a:t>
            </a:r>
            <a:endParaRPr/>
          </a:p>
        </p:txBody>
      </p:sp>
      <p:sp>
        <p:nvSpPr>
          <p:cNvPr id="74" name="Google Shape;74;p15"/>
          <p:cNvSpPr txBox="1">
            <a:spLocks noGrp="1"/>
          </p:cNvSpPr>
          <p:nvPr>
            <p:ph type="body" idx="1"/>
          </p:nvPr>
        </p:nvSpPr>
        <p:spPr>
          <a:xfrm>
            <a:off x="387450" y="1381125"/>
            <a:ext cx="8297700" cy="2826300"/>
          </a:xfrm>
          <a:prstGeom prst="rect">
            <a:avLst/>
          </a:prstGeom>
        </p:spPr>
        <p:txBody>
          <a:bodyPr spcFirstLastPara="1" wrap="square" lIns="102500" tIns="102500" rIns="102500" bIns="102500" anchor="t" anchorCtr="0">
            <a:noAutofit/>
          </a:bodyPr>
          <a:lstStyle/>
          <a:p>
            <a:pPr marL="719999" lvl="0" indent="-719999" algn="l" rtl="0">
              <a:spcBef>
                <a:spcPts val="0"/>
              </a:spcBef>
              <a:spcAft>
                <a:spcPts val="0"/>
              </a:spcAft>
              <a:buNone/>
            </a:pPr>
            <a:r>
              <a:rPr lang="ja" sz="2300"/>
              <a:t>A2）</a:t>
            </a:r>
            <a:r>
              <a:rPr lang="ja" sz="2300">
                <a:solidFill>
                  <a:schemeClr val="dk2"/>
                </a:solidFill>
              </a:rPr>
              <a:t>コンピュータに何か指示を出すには</a:t>
            </a:r>
            <a:r>
              <a:rPr lang="ja" sz="2300">
                <a:highlight>
                  <a:srgbClr val="FFFF00"/>
                </a:highlight>
              </a:rPr>
              <a:t>プログラミング言語</a:t>
            </a:r>
            <a:r>
              <a:rPr lang="ja" sz="2300"/>
              <a:t>というコンピュータが理解できる言葉を使って指示を出します。</a:t>
            </a:r>
            <a:br>
              <a:rPr lang="ja" sz="2300"/>
            </a:br>
            <a:r>
              <a:rPr lang="ja" sz="2300"/>
              <a:t>その指示（プログラム）を作る作業のことを</a:t>
            </a:r>
            <a:r>
              <a:rPr lang="ja" sz="2300">
                <a:highlight>
                  <a:srgbClr val="FFFF00"/>
                </a:highlight>
              </a:rPr>
              <a:t>プログラミング</a:t>
            </a:r>
            <a:r>
              <a:rPr lang="ja" sz="2300"/>
              <a:t>と言います。</a:t>
            </a:r>
            <a:br>
              <a:rPr lang="ja" sz="2300"/>
            </a:br>
            <a:br>
              <a:rPr lang="ja" sz="700" b="0"/>
            </a:br>
            <a:endParaRPr sz="700" b="0"/>
          </a:p>
          <a:p>
            <a:pPr marL="719999" lvl="0" indent="0" algn="l" rtl="0">
              <a:spcBef>
                <a:spcPts val="0"/>
              </a:spcBef>
              <a:spcAft>
                <a:spcPts val="0"/>
              </a:spcAft>
              <a:buNone/>
            </a:pPr>
            <a:r>
              <a:rPr lang="ja" sz="1100"/>
              <a:t>でも最近は、人間の言葉で「OK、Google。○○について教えて」といったように人間の言葉で指示を</a:t>
            </a:r>
            <a:br>
              <a:rPr lang="ja" sz="1100"/>
            </a:br>
            <a:r>
              <a:rPr lang="ja" sz="1100"/>
              <a:t>出せるようなしくみも出てきました。これについては別の機会に説明しましょう。</a:t>
            </a:r>
            <a:endParaRPr sz="1100"/>
          </a:p>
          <a:p>
            <a:pPr marL="0" lvl="0" indent="0" algn="l" rtl="0">
              <a:spcBef>
                <a:spcPts val="0"/>
              </a:spcBef>
              <a:spcAft>
                <a:spcPts val="0"/>
              </a:spcAft>
              <a:buNone/>
            </a:pPr>
            <a:endParaRPr sz="1600" b="0">
              <a:solidFill>
                <a:schemeClr val="dk1"/>
              </a:solidFill>
              <a:latin typeface="Arial"/>
              <a:ea typeface="Arial"/>
              <a:cs typeface="Arial"/>
              <a:sym typeface="Arial"/>
            </a:endParaRPr>
          </a:p>
          <a:p>
            <a:pPr marL="0" lvl="0" indent="0" algn="l" rtl="0">
              <a:spcBef>
                <a:spcPts val="700"/>
              </a:spcBef>
              <a:spcAft>
                <a:spcPts val="0"/>
              </a:spcAft>
              <a:buNone/>
            </a:pPr>
            <a:endParaRPr sz="23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4"/>
          <p:cNvSpPr txBox="1">
            <a:spLocks noGrp="1"/>
          </p:cNvSpPr>
          <p:nvPr>
            <p:ph type="title"/>
          </p:nvPr>
        </p:nvSpPr>
        <p:spPr>
          <a:xfrm>
            <a:off x="1463500" y="2030400"/>
            <a:ext cx="6077100" cy="841800"/>
          </a:xfrm>
          <a:prstGeom prst="rect">
            <a:avLst/>
          </a:prstGeom>
        </p:spPr>
        <p:txBody>
          <a:bodyPr spcFirstLastPara="1" wrap="square" lIns="102500" tIns="102500" rIns="102500" bIns="102500" anchor="ctr" anchorCtr="0">
            <a:noAutofit/>
          </a:bodyPr>
          <a:lstStyle/>
          <a:p>
            <a:pPr marL="0" lvl="0" indent="0" algn="ctr" rtl="0">
              <a:lnSpc>
                <a:spcPct val="115000"/>
              </a:lnSpc>
              <a:spcBef>
                <a:spcPts val="0"/>
              </a:spcBef>
              <a:spcAft>
                <a:spcPts val="0"/>
              </a:spcAft>
              <a:buNone/>
            </a:pPr>
            <a:r>
              <a:rPr lang="ja" sz="2600"/>
              <a:t>機械学習では学習データの良し悪しがシステムの成果を左右する！</a:t>
            </a:r>
            <a:endParaRPr sz="2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ここまで学習したのは機械学習の中の「教師あり学習」</a:t>
            </a:r>
            <a:endParaRPr/>
          </a:p>
        </p:txBody>
      </p:sp>
      <p:sp>
        <p:nvSpPr>
          <p:cNvPr id="464" name="Google Shape;464;p65"/>
          <p:cNvSpPr txBox="1">
            <a:spLocks noGrp="1"/>
          </p:cNvSpPr>
          <p:nvPr>
            <p:ph type="body" idx="1"/>
          </p:nvPr>
        </p:nvSpPr>
        <p:spPr>
          <a:xfrm>
            <a:off x="5562100" y="1701025"/>
            <a:ext cx="3331800" cy="1194000"/>
          </a:xfrm>
          <a:prstGeom prst="rect">
            <a:avLst/>
          </a:prstGeom>
        </p:spPr>
        <p:txBody>
          <a:bodyPr spcFirstLastPara="1" wrap="square" lIns="102500" tIns="102500" rIns="102500" bIns="102500" anchor="ctr" anchorCtr="0">
            <a:noAutofit/>
          </a:bodyPr>
          <a:lstStyle/>
          <a:p>
            <a:pPr marL="0" lvl="0" indent="0" algn="ctr" rtl="0">
              <a:spcBef>
                <a:spcPts val="700"/>
              </a:spcBef>
              <a:spcAft>
                <a:spcPts val="0"/>
              </a:spcAft>
              <a:buNone/>
            </a:pPr>
            <a:r>
              <a:rPr lang="ja" sz="2200"/>
              <a:t>「魚」・「ごみ」ということを人間が教えた</a:t>
            </a:r>
            <a:endParaRPr/>
          </a:p>
        </p:txBody>
      </p:sp>
      <p:pic>
        <p:nvPicPr>
          <p:cNvPr id="465" name="Google Shape;465;p65"/>
          <p:cNvPicPr preferRelativeResize="0"/>
          <p:nvPr/>
        </p:nvPicPr>
        <p:blipFill>
          <a:blip r:embed="rId3">
            <a:alphaModFix/>
          </a:blip>
          <a:stretch>
            <a:fillRect/>
          </a:stretch>
        </p:blipFill>
        <p:spPr>
          <a:xfrm>
            <a:off x="485000" y="1623150"/>
            <a:ext cx="4742176" cy="2536349"/>
          </a:xfrm>
          <a:prstGeom prst="rect">
            <a:avLst/>
          </a:prstGeom>
          <a:noFill/>
          <a:ln>
            <a:noFill/>
          </a:ln>
        </p:spPr>
      </p:pic>
      <p:sp>
        <p:nvSpPr>
          <p:cNvPr id="466" name="Google Shape;466;p65"/>
          <p:cNvSpPr/>
          <p:nvPr/>
        </p:nvSpPr>
        <p:spPr>
          <a:xfrm>
            <a:off x="2144648" y="2424200"/>
            <a:ext cx="1249200" cy="17352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67" name="Google Shape;467;p65"/>
          <p:cNvSpPr/>
          <p:nvPr/>
        </p:nvSpPr>
        <p:spPr>
          <a:xfrm>
            <a:off x="7027750" y="2985938"/>
            <a:ext cx="400500" cy="632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68" name="Google Shape;468;p65"/>
          <p:cNvSpPr txBox="1"/>
          <p:nvPr/>
        </p:nvSpPr>
        <p:spPr>
          <a:xfrm>
            <a:off x="5934550" y="3709250"/>
            <a:ext cx="2586900" cy="9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500">
                <a:latin typeface="HiraKakuPro-W3"/>
                <a:ea typeface="HiraKakuPro-W3"/>
                <a:cs typeface="HiraKakuPro-W3"/>
                <a:sym typeface="HiraKakuPro-W3"/>
              </a:rPr>
              <a:t>機械学習</a:t>
            </a:r>
            <a:endParaRPr sz="2500">
              <a:latin typeface="HiraKakuPro-W3"/>
              <a:ea typeface="HiraKakuPro-W3"/>
              <a:cs typeface="HiraKakuPro-W3"/>
              <a:sym typeface="HiraKakuPro-W3"/>
            </a:endParaRPr>
          </a:p>
          <a:p>
            <a:pPr marL="0" lvl="0" indent="0" algn="ctr" rtl="0">
              <a:spcBef>
                <a:spcPts val="0"/>
              </a:spcBef>
              <a:spcAft>
                <a:spcPts val="0"/>
              </a:spcAft>
              <a:buNone/>
            </a:pPr>
            <a:r>
              <a:rPr lang="ja" sz="2000">
                <a:latin typeface="HiraKakuPro-W3"/>
                <a:ea typeface="HiraKakuPro-W3"/>
                <a:cs typeface="HiraKakuPro-W3"/>
                <a:sym typeface="HiraKakuPro-W3"/>
              </a:rPr>
              <a:t>「教師あり学習」</a:t>
            </a:r>
            <a:endParaRPr sz="2000">
              <a:latin typeface="HiraKakuPro-W3"/>
              <a:ea typeface="HiraKakuPro-W3"/>
              <a:cs typeface="HiraKakuPro-W3"/>
              <a:sym typeface="HiraKakuPro-W3"/>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教師あり学習とは...</a:t>
            </a:r>
            <a:endParaRPr/>
          </a:p>
        </p:txBody>
      </p:sp>
      <p:sp>
        <p:nvSpPr>
          <p:cNvPr id="474" name="Google Shape;474;p66"/>
          <p:cNvSpPr/>
          <p:nvPr/>
        </p:nvSpPr>
        <p:spPr>
          <a:xfrm>
            <a:off x="590275" y="1462650"/>
            <a:ext cx="2624400" cy="3162000"/>
          </a:xfrm>
          <a:prstGeom prst="roundRect">
            <a:avLst>
              <a:gd name="adj" fmla="val 826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75" name="Google Shape;475;p66"/>
          <p:cNvSpPr/>
          <p:nvPr/>
        </p:nvSpPr>
        <p:spPr>
          <a:xfrm>
            <a:off x="1108175" y="1322588"/>
            <a:ext cx="1581012" cy="411048"/>
          </a:xfrm>
          <a:prstGeom prst="flowChartTerminator">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latin typeface="HiraKakuPro-W3"/>
                <a:ea typeface="HiraKakuPro-W3"/>
                <a:cs typeface="HiraKakuPro-W3"/>
                <a:sym typeface="HiraKakuPro-W3"/>
              </a:rPr>
              <a:t>教師あり学習</a:t>
            </a:r>
            <a:endParaRPr>
              <a:solidFill>
                <a:schemeClr val="lt1"/>
              </a:solidFill>
              <a:latin typeface="HiraKakuPro-W3"/>
              <a:ea typeface="HiraKakuPro-W3"/>
              <a:cs typeface="HiraKakuPro-W3"/>
              <a:sym typeface="HiraKakuPro-W3"/>
            </a:endParaRPr>
          </a:p>
        </p:txBody>
      </p:sp>
      <p:pic>
        <p:nvPicPr>
          <p:cNvPr id="476" name="Google Shape;476;p66"/>
          <p:cNvPicPr preferRelativeResize="0"/>
          <p:nvPr/>
        </p:nvPicPr>
        <p:blipFill>
          <a:blip r:embed="rId3">
            <a:alphaModFix/>
          </a:blip>
          <a:stretch>
            <a:fillRect/>
          </a:stretch>
        </p:blipFill>
        <p:spPr>
          <a:xfrm>
            <a:off x="4149813" y="2803700"/>
            <a:ext cx="1250787" cy="1434736"/>
          </a:xfrm>
          <a:prstGeom prst="rect">
            <a:avLst/>
          </a:prstGeom>
          <a:noFill/>
          <a:ln>
            <a:noFill/>
          </a:ln>
        </p:spPr>
      </p:pic>
      <p:sp>
        <p:nvSpPr>
          <p:cNvPr id="477" name="Google Shape;477;p66"/>
          <p:cNvSpPr/>
          <p:nvPr/>
        </p:nvSpPr>
        <p:spPr>
          <a:xfrm>
            <a:off x="3781500" y="1538850"/>
            <a:ext cx="1581000" cy="917100"/>
          </a:xfrm>
          <a:prstGeom prst="wedgeRoundRectCallout">
            <a:avLst>
              <a:gd name="adj1" fmla="val -8309"/>
              <a:gd name="adj2" fmla="val 90358"/>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魚とゴミの違いがわかったぞ！</a:t>
            </a:r>
            <a:endParaRPr>
              <a:latin typeface="HiraKakuPro-W3"/>
              <a:ea typeface="HiraKakuPro-W3"/>
              <a:cs typeface="HiraKakuPro-W3"/>
              <a:sym typeface="HiraKakuPro-W3"/>
            </a:endParaRPr>
          </a:p>
        </p:txBody>
      </p:sp>
      <p:sp>
        <p:nvSpPr>
          <p:cNvPr id="478" name="Google Shape;478;p66"/>
          <p:cNvSpPr/>
          <p:nvPr/>
        </p:nvSpPr>
        <p:spPr>
          <a:xfrm>
            <a:off x="6354375" y="3014475"/>
            <a:ext cx="2208600" cy="1617300"/>
          </a:xfrm>
          <a:prstGeom prst="roundRect">
            <a:avLst>
              <a:gd name="adj" fmla="val 8263"/>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pic>
        <p:nvPicPr>
          <p:cNvPr id="479" name="Google Shape;479;p66"/>
          <p:cNvPicPr preferRelativeResize="0"/>
          <p:nvPr/>
        </p:nvPicPr>
        <p:blipFill>
          <a:blip r:embed="rId4">
            <a:alphaModFix/>
          </a:blip>
          <a:stretch>
            <a:fillRect/>
          </a:stretch>
        </p:blipFill>
        <p:spPr>
          <a:xfrm>
            <a:off x="772150" y="1941325"/>
            <a:ext cx="758700" cy="636125"/>
          </a:xfrm>
          <a:prstGeom prst="rect">
            <a:avLst/>
          </a:prstGeom>
          <a:noFill/>
          <a:ln>
            <a:noFill/>
          </a:ln>
        </p:spPr>
      </p:pic>
      <p:pic>
        <p:nvPicPr>
          <p:cNvPr id="480" name="Google Shape;480;p66"/>
          <p:cNvPicPr preferRelativeResize="0"/>
          <p:nvPr/>
        </p:nvPicPr>
        <p:blipFill>
          <a:blip r:embed="rId5">
            <a:alphaModFix/>
          </a:blip>
          <a:stretch>
            <a:fillRect/>
          </a:stretch>
        </p:blipFill>
        <p:spPr>
          <a:xfrm>
            <a:off x="1530850" y="1788925"/>
            <a:ext cx="607858" cy="636125"/>
          </a:xfrm>
          <a:prstGeom prst="rect">
            <a:avLst/>
          </a:prstGeom>
          <a:noFill/>
          <a:ln>
            <a:noFill/>
          </a:ln>
        </p:spPr>
      </p:pic>
      <p:pic>
        <p:nvPicPr>
          <p:cNvPr id="481" name="Google Shape;481;p66"/>
          <p:cNvPicPr preferRelativeResize="0"/>
          <p:nvPr/>
        </p:nvPicPr>
        <p:blipFill rotWithShape="1">
          <a:blip r:embed="rId6">
            <a:alphaModFix/>
          </a:blip>
          <a:srcRect l="3418" t="9485"/>
          <a:stretch/>
        </p:blipFill>
        <p:spPr>
          <a:xfrm>
            <a:off x="2138700" y="2046875"/>
            <a:ext cx="714175" cy="577425"/>
          </a:xfrm>
          <a:prstGeom prst="rect">
            <a:avLst/>
          </a:prstGeom>
          <a:noFill/>
          <a:ln>
            <a:noFill/>
          </a:ln>
        </p:spPr>
      </p:pic>
      <p:pic>
        <p:nvPicPr>
          <p:cNvPr id="482" name="Google Shape;482;p66"/>
          <p:cNvPicPr preferRelativeResize="0"/>
          <p:nvPr/>
        </p:nvPicPr>
        <p:blipFill>
          <a:blip r:embed="rId7">
            <a:alphaModFix/>
          </a:blip>
          <a:stretch>
            <a:fillRect/>
          </a:stretch>
        </p:blipFill>
        <p:spPr>
          <a:xfrm>
            <a:off x="824538" y="2653650"/>
            <a:ext cx="653924" cy="694800"/>
          </a:xfrm>
          <a:prstGeom prst="rect">
            <a:avLst/>
          </a:prstGeom>
          <a:noFill/>
          <a:ln>
            <a:noFill/>
          </a:ln>
        </p:spPr>
      </p:pic>
      <p:pic>
        <p:nvPicPr>
          <p:cNvPr id="483" name="Google Shape;483;p66"/>
          <p:cNvPicPr preferRelativeResize="0"/>
          <p:nvPr/>
        </p:nvPicPr>
        <p:blipFill rotWithShape="1">
          <a:blip r:embed="rId8">
            <a:alphaModFix/>
          </a:blip>
          <a:srcRect l="11732" t="8965" r="8075" b="6774"/>
          <a:stretch/>
        </p:blipFill>
        <p:spPr>
          <a:xfrm>
            <a:off x="1560500" y="2772450"/>
            <a:ext cx="527832" cy="694800"/>
          </a:xfrm>
          <a:prstGeom prst="rect">
            <a:avLst/>
          </a:prstGeom>
          <a:noFill/>
          <a:ln>
            <a:noFill/>
          </a:ln>
        </p:spPr>
      </p:pic>
      <p:pic>
        <p:nvPicPr>
          <p:cNvPr id="484" name="Google Shape;484;p66"/>
          <p:cNvPicPr preferRelativeResize="0"/>
          <p:nvPr/>
        </p:nvPicPr>
        <p:blipFill rotWithShape="1">
          <a:blip r:embed="rId9">
            <a:alphaModFix/>
          </a:blip>
          <a:srcRect l="5729" t="9847" r="11714" b="9298"/>
          <a:stretch/>
        </p:blipFill>
        <p:spPr>
          <a:xfrm>
            <a:off x="2170375" y="2624293"/>
            <a:ext cx="758700" cy="655632"/>
          </a:xfrm>
          <a:prstGeom prst="rect">
            <a:avLst/>
          </a:prstGeom>
          <a:noFill/>
          <a:ln>
            <a:noFill/>
          </a:ln>
        </p:spPr>
      </p:pic>
      <p:pic>
        <p:nvPicPr>
          <p:cNvPr id="485" name="Google Shape;485;p66"/>
          <p:cNvPicPr preferRelativeResize="0"/>
          <p:nvPr/>
        </p:nvPicPr>
        <p:blipFill>
          <a:blip r:embed="rId10">
            <a:alphaModFix/>
          </a:blip>
          <a:stretch>
            <a:fillRect/>
          </a:stretch>
        </p:blipFill>
        <p:spPr>
          <a:xfrm>
            <a:off x="887588" y="3918000"/>
            <a:ext cx="527825" cy="584888"/>
          </a:xfrm>
          <a:prstGeom prst="rect">
            <a:avLst/>
          </a:prstGeom>
          <a:noFill/>
          <a:ln>
            <a:noFill/>
          </a:ln>
        </p:spPr>
      </p:pic>
      <p:pic>
        <p:nvPicPr>
          <p:cNvPr id="486" name="Google Shape;486;p66"/>
          <p:cNvPicPr preferRelativeResize="0"/>
          <p:nvPr/>
        </p:nvPicPr>
        <p:blipFill rotWithShape="1">
          <a:blip r:embed="rId11">
            <a:alphaModFix/>
          </a:blip>
          <a:srcRect l="8933"/>
          <a:stretch/>
        </p:blipFill>
        <p:spPr>
          <a:xfrm>
            <a:off x="1415409" y="4093924"/>
            <a:ext cx="527825" cy="537839"/>
          </a:xfrm>
          <a:prstGeom prst="rect">
            <a:avLst/>
          </a:prstGeom>
          <a:noFill/>
          <a:ln>
            <a:noFill/>
          </a:ln>
        </p:spPr>
      </p:pic>
      <p:pic>
        <p:nvPicPr>
          <p:cNvPr id="487" name="Google Shape;487;p66"/>
          <p:cNvPicPr preferRelativeResize="0"/>
          <p:nvPr/>
        </p:nvPicPr>
        <p:blipFill>
          <a:blip r:embed="rId12">
            <a:alphaModFix/>
          </a:blip>
          <a:stretch>
            <a:fillRect/>
          </a:stretch>
        </p:blipFill>
        <p:spPr>
          <a:xfrm>
            <a:off x="1943225" y="4092398"/>
            <a:ext cx="527825" cy="540902"/>
          </a:xfrm>
          <a:prstGeom prst="rect">
            <a:avLst/>
          </a:prstGeom>
          <a:noFill/>
          <a:ln>
            <a:noFill/>
          </a:ln>
        </p:spPr>
      </p:pic>
      <p:pic>
        <p:nvPicPr>
          <p:cNvPr id="488" name="Google Shape;488;p66"/>
          <p:cNvPicPr preferRelativeResize="0"/>
          <p:nvPr/>
        </p:nvPicPr>
        <p:blipFill>
          <a:blip r:embed="rId13">
            <a:alphaModFix/>
          </a:blip>
          <a:stretch>
            <a:fillRect/>
          </a:stretch>
        </p:blipFill>
        <p:spPr>
          <a:xfrm>
            <a:off x="2556218" y="3861072"/>
            <a:ext cx="417925" cy="780150"/>
          </a:xfrm>
          <a:prstGeom prst="rect">
            <a:avLst/>
          </a:prstGeom>
          <a:noFill/>
          <a:ln>
            <a:noFill/>
          </a:ln>
        </p:spPr>
      </p:pic>
      <p:sp>
        <p:nvSpPr>
          <p:cNvPr id="489" name="Google Shape;489;p66"/>
          <p:cNvSpPr txBox="1"/>
          <p:nvPr/>
        </p:nvSpPr>
        <p:spPr>
          <a:xfrm>
            <a:off x="1443125" y="2358900"/>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900">
                <a:solidFill>
                  <a:schemeClr val="dk1"/>
                </a:solidFill>
                <a:latin typeface="HiraKakuPro-W3"/>
                <a:ea typeface="HiraKakuPro-W3"/>
                <a:cs typeface="HiraKakuPro-W3"/>
                <a:sym typeface="HiraKakuPro-W3"/>
              </a:rPr>
              <a:t>魚</a:t>
            </a:r>
            <a:endParaRPr sz="1900">
              <a:solidFill>
                <a:schemeClr val="dk1"/>
              </a:solidFill>
              <a:latin typeface="HiraKakuPro-W3"/>
              <a:ea typeface="HiraKakuPro-W3"/>
              <a:cs typeface="HiraKakuPro-W3"/>
              <a:sym typeface="HiraKakuPro-W3"/>
            </a:endParaRPr>
          </a:p>
        </p:txBody>
      </p:sp>
      <p:sp>
        <p:nvSpPr>
          <p:cNvPr id="490" name="Google Shape;490;p66"/>
          <p:cNvSpPr txBox="1"/>
          <p:nvPr/>
        </p:nvSpPr>
        <p:spPr>
          <a:xfrm>
            <a:off x="1523125" y="3720638"/>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ゴミ</a:t>
            </a:r>
            <a:endParaRPr sz="1600">
              <a:solidFill>
                <a:srgbClr val="1F1F1F"/>
              </a:solidFill>
              <a:latin typeface="HiraKakuPro-W3"/>
              <a:ea typeface="HiraKakuPro-W3"/>
              <a:cs typeface="HiraKakuPro-W3"/>
              <a:sym typeface="HiraKakuPro-W3"/>
            </a:endParaRPr>
          </a:p>
        </p:txBody>
      </p:sp>
      <p:pic>
        <p:nvPicPr>
          <p:cNvPr id="491" name="Google Shape;491;p66"/>
          <p:cNvPicPr preferRelativeResize="0"/>
          <p:nvPr/>
        </p:nvPicPr>
        <p:blipFill>
          <a:blip r:embed="rId14">
            <a:alphaModFix/>
          </a:blip>
          <a:stretch>
            <a:fillRect/>
          </a:stretch>
        </p:blipFill>
        <p:spPr>
          <a:xfrm>
            <a:off x="7079350" y="3456212"/>
            <a:ext cx="758700" cy="733825"/>
          </a:xfrm>
          <a:prstGeom prst="rect">
            <a:avLst/>
          </a:prstGeom>
          <a:noFill/>
          <a:ln>
            <a:noFill/>
          </a:ln>
        </p:spPr>
      </p:pic>
      <p:pic>
        <p:nvPicPr>
          <p:cNvPr id="492" name="Google Shape;492;p66"/>
          <p:cNvPicPr preferRelativeResize="0"/>
          <p:nvPr/>
        </p:nvPicPr>
        <p:blipFill>
          <a:blip r:embed="rId15">
            <a:alphaModFix/>
          </a:blip>
          <a:stretch>
            <a:fillRect/>
          </a:stretch>
        </p:blipFill>
        <p:spPr>
          <a:xfrm>
            <a:off x="7126695" y="2046887"/>
            <a:ext cx="1009820" cy="1236875"/>
          </a:xfrm>
          <a:prstGeom prst="rect">
            <a:avLst/>
          </a:prstGeom>
          <a:noFill/>
          <a:ln>
            <a:noFill/>
          </a:ln>
        </p:spPr>
      </p:pic>
      <p:sp>
        <p:nvSpPr>
          <p:cNvPr id="493" name="Google Shape;493;p66"/>
          <p:cNvSpPr/>
          <p:nvPr/>
        </p:nvSpPr>
        <p:spPr>
          <a:xfrm>
            <a:off x="7838025" y="1538850"/>
            <a:ext cx="1131900" cy="537900"/>
          </a:xfrm>
          <a:prstGeom prst="wedgeRoundRectCallout">
            <a:avLst>
              <a:gd name="adj1" fmla="val -39186"/>
              <a:gd name="adj2" fmla="val 84462"/>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これ何？</a:t>
            </a:r>
            <a:endParaRPr>
              <a:latin typeface="HiraKakuPro-W3"/>
              <a:ea typeface="HiraKakuPro-W3"/>
              <a:cs typeface="HiraKakuPro-W3"/>
              <a:sym typeface="HiraKakuPro-W3"/>
            </a:endParaRPr>
          </a:p>
        </p:txBody>
      </p:sp>
      <p:sp>
        <p:nvSpPr>
          <p:cNvPr id="494" name="Google Shape;494;p66"/>
          <p:cNvSpPr/>
          <p:nvPr/>
        </p:nvSpPr>
        <p:spPr>
          <a:xfrm>
            <a:off x="5582825" y="2103463"/>
            <a:ext cx="1250700" cy="694800"/>
          </a:xfrm>
          <a:prstGeom prst="wedgeRoundRectCallout">
            <a:avLst>
              <a:gd name="adj1" fmla="val -81964"/>
              <a:gd name="adj2" fmla="val 62239"/>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それは90％の確率で魚</a:t>
            </a:r>
            <a:endParaRPr>
              <a:latin typeface="HiraKakuPro-W3"/>
              <a:ea typeface="HiraKakuPro-W3"/>
              <a:cs typeface="HiraKakuPro-W3"/>
              <a:sym typeface="HiraKakuPro-W3"/>
            </a:endParaRPr>
          </a:p>
        </p:txBody>
      </p:sp>
      <p:sp>
        <p:nvSpPr>
          <p:cNvPr id="495" name="Google Shape;495;p66"/>
          <p:cNvSpPr/>
          <p:nvPr/>
        </p:nvSpPr>
        <p:spPr>
          <a:xfrm>
            <a:off x="3269050" y="4017700"/>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96" name="Google Shape;496;p66"/>
          <p:cNvSpPr txBox="1"/>
          <p:nvPr/>
        </p:nvSpPr>
        <p:spPr>
          <a:xfrm>
            <a:off x="3269050" y="3695788"/>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学習</a:t>
            </a:r>
            <a:endParaRPr sz="1600">
              <a:solidFill>
                <a:srgbClr val="1F1F1F"/>
              </a:solidFill>
              <a:latin typeface="HiraKakuPro-W3"/>
              <a:ea typeface="HiraKakuPro-W3"/>
              <a:cs typeface="HiraKakuPro-W3"/>
              <a:sym typeface="HiraKakuPro-W3"/>
            </a:endParaRPr>
          </a:p>
        </p:txBody>
      </p:sp>
      <p:sp>
        <p:nvSpPr>
          <p:cNvPr id="497" name="Google Shape;497;p66"/>
          <p:cNvSpPr/>
          <p:nvPr/>
        </p:nvSpPr>
        <p:spPr>
          <a:xfrm>
            <a:off x="5341075" y="3710650"/>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498" name="Google Shape;498;p66"/>
          <p:cNvSpPr txBox="1"/>
          <p:nvPr/>
        </p:nvSpPr>
        <p:spPr>
          <a:xfrm>
            <a:off x="5341075" y="3388738"/>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判別</a:t>
            </a:r>
            <a:endParaRPr sz="1600">
              <a:solidFill>
                <a:srgbClr val="1F1F1F"/>
              </a:solidFill>
              <a:latin typeface="HiraKakuPro-W3"/>
              <a:ea typeface="HiraKakuPro-W3"/>
              <a:cs typeface="HiraKakuPro-W3"/>
              <a:sym typeface="HiraKakuPro-W3"/>
            </a:endParaRPr>
          </a:p>
        </p:txBody>
      </p:sp>
      <p:sp>
        <p:nvSpPr>
          <p:cNvPr id="499" name="Google Shape;499;p66"/>
          <p:cNvSpPr/>
          <p:nvPr/>
        </p:nvSpPr>
        <p:spPr>
          <a:xfrm>
            <a:off x="3269050" y="2948513"/>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00" name="Google Shape;500;p66"/>
          <p:cNvSpPr txBox="1"/>
          <p:nvPr/>
        </p:nvSpPr>
        <p:spPr>
          <a:xfrm>
            <a:off x="3269050" y="2626600"/>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学習</a:t>
            </a:r>
            <a:endParaRPr sz="1600">
              <a:solidFill>
                <a:srgbClr val="1F1F1F"/>
              </a:solidFill>
              <a:latin typeface="HiraKakuPro-W3"/>
              <a:ea typeface="HiraKakuPro-W3"/>
              <a:cs typeface="HiraKakuPro-W3"/>
              <a:sym typeface="HiraKakuPro-W3"/>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7"/>
          <p:cNvSpPr txBox="1">
            <a:spLocks noGrp="1"/>
          </p:cNvSpPr>
          <p:nvPr>
            <p:ph type="ctrTitle"/>
          </p:nvPr>
        </p:nvSpPr>
        <p:spPr>
          <a:xfrm>
            <a:off x="1787250" y="1992000"/>
            <a:ext cx="55695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機械学習「教師なし学習」</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8"/>
          <p:cNvSpPr txBox="1">
            <a:spLocks noGrp="1"/>
          </p:cNvSpPr>
          <p:nvPr>
            <p:ph type="title"/>
          </p:nvPr>
        </p:nvSpPr>
        <p:spPr>
          <a:xfrm>
            <a:off x="311700" y="17299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じゃぁ、教師なし学習って？</a:t>
            </a:r>
            <a:endParaRPr/>
          </a:p>
        </p:txBody>
      </p:sp>
      <p:pic>
        <p:nvPicPr>
          <p:cNvPr id="511" name="Google Shape;511;p68"/>
          <p:cNvPicPr preferRelativeResize="0"/>
          <p:nvPr/>
        </p:nvPicPr>
        <p:blipFill>
          <a:blip r:embed="rId3">
            <a:alphaModFix amt="11000"/>
          </a:blip>
          <a:stretch>
            <a:fillRect/>
          </a:stretch>
        </p:blipFill>
        <p:spPr>
          <a:xfrm>
            <a:off x="6225275" y="2959050"/>
            <a:ext cx="1484300" cy="1936075"/>
          </a:xfrm>
          <a:prstGeom prst="rect">
            <a:avLst/>
          </a:prstGeom>
          <a:noFill/>
          <a:ln>
            <a:noFill/>
          </a:ln>
        </p:spPr>
      </p:pic>
      <p:sp>
        <p:nvSpPr>
          <p:cNvPr id="512" name="Google Shape;512;p68"/>
          <p:cNvSpPr/>
          <p:nvPr/>
        </p:nvSpPr>
        <p:spPr>
          <a:xfrm>
            <a:off x="2096950" y="3509075"/>
            <a:ext cx="1753800" cy="693300"/>
          </a:xfrm>
          <a:prstGeom prst="wedgeRoundRectCallout">
            <a:avLst>
              <a:gd name="adj1" fmla="val -39186"/>
              <a:gd name="adj2" fmla="val 84462"/>
              <a:gd name="adj3" fmla="val 0"/>
            </a:avLst>
          </a:prstGeom>
          <a:solidFill>
            <a:srgbClr val="EFEFEF"/>
          </a:solidFill>
          <a:ln w="9525" cap="flat" cmpd="sng">
            <a:solidFill>
              <a:schemeClr val="dk2"/>
            </a:solidFill>
            <a:prstDash val="solid"/>
            <a:round/>
            <a:headEnd type="none" w="sm" len="sm"/>
            <a:tailEnd type="none" w="sm" len="sm"/>
          </a:ln>
          <a:effectLst>
            <a:outerShdw blurRad="57150" dist="19050" dir="228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先生がいない...</a:t>
            </a:r>
            <a:endParaRPr>
              <a:latin typeface="HiraKakuPro-W3"/>
              <a:ea typeface="HiraKakuPro-W3"/>
              <a:cs typeface="HiraKakuPro-W3"/>
              <a:sym typeface="HiraKakuPro-W3"/>
            </a:endParaRPr>
          </a:p>
        </p:txBody>
      </p:sp>
      <p:sp>
        <p:nvSpPr>
          <p:cNvPr id="513" name="Google Shape;513;p68"/>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教師なし学習</a:t>
            </a:r>
            <a:endParaRPr sz="1100">
              <a:latin typeface="HiraKakuPro-W3"/>
              <a:ea typeface="HiraKakuPro-W3"/>
              <a:cs typeface="HiraKakuPro-W3"/>
              <a:sym typeface="HiraKakuPro-W3"/>
            </a:endParaRPr>
          </a:p>
        </p:txBody>
      </p:sp>
      <p:sp>
        <p:nvSpPr>
          <p:cNvPr id="514" name="Google Shape;514;p68"/>
          <p:cNvSpPr txBox="1"/>
          <p:nvPr/>
        </p:nvSpPr>
        <p:spPr>
          <a:xfrm>
            <a:off x="1274000" y="153162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今回は実習していないけど...</a:t>
            </a:r>
            <a:endParaRPr sz="1100">
              <a:latin typeface="HiraKakuPro-W3"/>
              <a:ea typeface="HiraKakuPro-W3"/>
              <a:cs typeface="HiraKakuPro-W3"/>
              <a:sym typeface="HiraKakuPro-W3"/>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機械学習「教師なし学習」とはどんなもの？</a:t>
            </a:r>
            <a:endParaRPr/>
          </a:p>
        </p:txBody>
      </p:sp>
      <p:sp>
        <p:nvSpPr>
          <p:cNvPr id="520" name="Google Shape;520;p69"/>
          <p:cNvSpPr txBox="1">
            <a:spLocks noGrp="1"/>
          </p:cNvSpPr>
          <p:nvPr>
            <p:ph type="body" idx="1"/>
          </p:nvPr>
        </p:nvSpPr>
        <p:spPr>
          <a:xfrm>
            <a:off x="5662425" y="2122725"/>
            <a:ext cx="3113100" cy="13971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2200"/>
              <a:t>AIが自分で特徴を判断して似たものを集めて分別するしくみ</a:t>
            </a:r>
            <a:endParaRPr sz="2200"/>
          </a:p>
          <a:p>
            <a:pPr marL="0" lvl="0" indent="0" algn="l" rtl="0">
              <a:spcBef>
                <a:spcPts val="700"/>
              </a:spcBef>
              <a:spcAft>
                <a:spcPts val="0"/>
              </a:spcAft>
              <a:buNone/>
            </a:pPr>
            <a:endParaRPr/>
          </a:p>
        </p:txBody>
      </p:sp>
      <p:pic>
        <p:nvPicPr>
          <p:cNvPr id="521" name="Google Shape;521;p69"/>
          <p:cNvPicPr preferRelativeResize="0"/>
          <p:nvPr/>
        </p:nvPicPr>
        <p:blipFill>
          <a:blip r:embed="rId3">
            <a:alphaModFix/>
          </a:blip>
          <a:stretch>
            <a:fillRect/>
          </a:stretch>
        </p:blipFill>
        <p:spPr>
          <a:xfrm>
            <a:off x="485000" y="1623150"/>
            <a:ext cx="4742176" cy="2536349"/>
          </a:xfrm>
          <a:prstGeom prst="rect">
            <a:avLst/>
          </a:prstGeom>
          <a:noFill/>
          <a:ln>
            <a:noFill/>
          </a:ln>
        </p:spPr>
      </p:pic>
      <p:sp>
        <p:nvSpPr>
          <p:cNvPr id="522" name="Google Shape;522;p69"/>
          <p:cNvSpPr/>
          <p:nvPr/>
        </p:nvSpPr>
        <p:spPr>
          <a:xfrm>
            <a:off x="969675" y="2360950"/>
            <a:ext cx="1191000" cy="1464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23" name="Google Shape;523;p69"/>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教師なし学習</a:t>
            </a:r>
            <a:endParaRPr sz="1100">
              <a:latin typeface="HiraKakuPro-W3"/>
              <a:ea typeface="HiraKakuPro-W3"/>
              <a:cs typeface="HiraKakuPro-W3"/>
              <a:sym typeface="HiraKakuPro-W3"/>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教師なし学習だと...</a:t>
            </a:r>
            <a:endParaRPr/>
          </a:p>
        </p:txBody>
      </p:sp>
      <p:sp>
        <p:nvSpPr>
          <p:cNvPr id="529" name="Google Shape;529;p70"/>
          <p:cNvSpPr/>
          <p:nvPr/>
        </p:nvSpPr>
        <p:spPr>
          <a:xfrm>
            <a:off x="590275" y="1538850"/>
            <a:ext cx="2624400" cy="3162000"/>
          </a:xfrm>
          <a:prstGeom prst="roundRect">
            <a:avLst>
              <a:gd name="adj" fmla="val 826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30" name="Google Shape;530;p70"/>
          <p:cNvSpPr/>
          <p:nvPr/>
        </p:nvSpPr>
        <p:spPr>
          <a:xfrm>
            <a:off x="1108175" y="1322588"/>
            <a:ext cx="1581012" cy="411048"/>
          </a:xfrm>
          <a:prstGeom prst="flowChartTerminator">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latin typeface="HiraKakuPro-W3"/>
                <a:ea typeface="HiraKakuPro-W3"/>
                <a:cs typeface="HiraKakuPro-W3"/>
                <a:sym typeface="HiraKakuPro-W3"/>
              </a:rPr>
              <a:t>教師なし学習</a:t>
            </a:r>
            <a:endParaRPr>
              <a:solidFill>
                <a:schemeClr val="lt1"/>
              </a:solidFill>
              <a:latin typeface="HiraKakuPro-W3"/>
              <a:ea typeface="HiraKakuPro-W3"/>
              <a:cs typeface="HiraKakuPro-W3"/>
              <a:sym typeface="HiraKakuPro-W3"/>
            </a:endParaRPr>
          </a:p>
        </p:txBody>
      </p:sp>
      <p:pic>
        <p:nvPicPr>
          <p:cNvPr id="531" name="Google Shape;531;p70"/>
          <p:cNvPicPr preferRelativeResize="0"/>
          <p:nvPr/>
        </p:nvPicPr>
        <p:blipFill>
          <a:blip r:embed="rId3">
            <a:alphaModFix/>
          </a:blip>
          <a:stretch>
            <a:fillRect/>
          </a:stretch>
        </p:blipFill>
        <p:spPr>
          <a:xfrm>
            <a:off x="4149813" y="2803700"/>
            <a:ext cx="1250787" cy="1434736"/>
          </a:xfrm>
          <a:prstGeom prst="rect">
            <a:avLst/>
          </a:prstGeom>
          <a:noFill/>
          <a:ln>
            <a:noFill/>
          </a:ln>
        </p:spPr>
      </p:pic>
      <p:sp>
        <p:nvSpPr>
          <p:cNvPr id="532" name="Google Shape;532;p70"/>
          <p:cNvSpPr/>
          <p:nvPr/>
        </p:nvSpPr>
        <p:spPr>
          <a:xfrm>
            <a:off x="3781500" y="1819825"/>
            <a:ext cx="1581000" cy="636000"/>
          </a:xfrm>
          <a:prstGeom prst="wedgeRoundRectCallout">
            <a:avLst>
              <a:gd name="adj1" fmla="val -9097"/>
              <a:gd name="adj2" fmla="val 99469"/>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分別してみよう</a:t>
            </a:r>
            <a:endParaRPr>
              <a:latin typeface="HiraKakuPro-W3"/>
              <a:ea typeface="HiraKakuPro-W3"/>
              <a:cs typeface="HiraKakuPro-W3"/>
              <a:sym typeface="HiraKakuPro-W3"/>
            </a:endParaRPr>
          </a:p>
        </p:txBody>
      </p:sp>
      <p:sp>
        <p:nvSpPr>
          <p:cNvPr id="533" name="Google Shape;533;p70"/>
          <p:cNvSpPr/>
          <p:nvPr/>
        </p:nvSpPr>
        <p:spPr>
          <a:xfrm>
            <a:off x="6354375" y="2338975"/>
            <a:ext cx="2208600" cy="2475300"/>
          </a:xfrm>
          <a:prstGeom prst="roundRect">
            <a:avLst>
              <a:gd name="adj" fmla="val 8263"/>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pic>
        <p:nvPicPr>
          <p:cNvPr id="534" name="Google Shape;534;p70"/>
          <p:cNvPicPr preferRelativeResize="0"/>
          <p:nvPr/>
        </p:nvPicPr>
        <p:blipFill>
          <a:blip r:embed="rId4">
            <a:alphaModFix/>
          </a:blip>
          <a:stretch>
            <a:fillRect/>
          </a:stretch>
        </p:blipFill>
        <p:spPr>
          <a:xfrm>
            <a:off x="772150" y="1941325"/>
            <a:ext cx="758700" cy="636125"/>
          </a:xfrm>
          <a:prstGeom prst="rect">
            <a:avLst/>
          </a:prstGeom>
          <a:noFill/>
          <a:ln>
            <a:noFill/>
          </a:ln>
        </p:spPr>
      </p:pic>
      <p:pic>
        <p:nvPicPr>
          <p:cNvPr id="535" name="Google Shape;535;p70"/>
          <p:cNvPicPr preferRelativeResize="0"/>
          <p:nvPr/>
        </p:nvPicPr>
        <p:blipFill>
          <a:blip r:embed="rId5">
            <a:alphaModFix/>
          </a:blip>
          <a:stretch>
            <a:fillRect/>
          </a:stretch>
        </p:blipFill>
        <p:spPr>
          <a:xfrm>
            <a:off x="1634888" y="1864850"/>
            <a:ext cx="607858" cy="636125"/>
          </a:xfrm>
          <a:prstGeom prst="rect">
            <a:avLst/>
          </a:prstGeom>
          <a:noFill/>
          <a:ln>
            <a:noFill/>
          </a:ln>
        </p:spPr>
      </p:pic>
      <p:pic>
        <p:nvPicPr>
          <p:cNvPr id="536" name="Google Shape;536;p70"/>
          <p:cNvPicPr preferRelativeResize="0"/>
          <p:nvPr/>
        </p:nvPicPr>
        <p:blipFill rotWithShape="1">
          <a:blip r:embed="rId6">
            <a:alphaModFix/>
          </a:blip>
          <a:srcRect l="3418" t="9485"/>
          <a:stretch/>
        </p:blipFill>
        <p:spPr>
          <a:xfrm>
            <a:off x="2346787" y="2189000"/>
            <a:ext cx="714175" cy="577425"/>
          </a:xfrm>
          <a:prstGeom prst="rect">
            <a:avLst/>
          </a:prstGeom>
          <a:noFill/>
          <a:ln>
            <a:noFill/>
          </a:ln>
        </p:spPr>
      </p:pic>
      <p:pic>
        <p:nvPicPr>
          <p:cNvPr id="537" name="Google Shape;537;p70"/>
          <p:cNvPicPr preferRelativeResize="0"/>
          <p:nvPr/>
        </p:nvPicPr>
        <p:blipFill>
          <a:blip r:embed="rId7">
            <a:alphaModFix/>
          </a:blip>
          <a:stretch>
            <a:fillRect/>
          </a:stretch>
        </p:blipFill>
        <p:spPr>
          <a:xfrm>
            <a:off x="824538" y="2653650"/>
            <a:ext cx="653924" cy="694800"/>
          </a:xfrm>
          <a:prstGeom prst="rect">
            <a:avLst/>
          </a:prstGeom>
          <a:noFill/>
          <a:ln>
            <a:noFill/>
          </a:ln>
        </p:spPr>
      </p:pic>
      <p:pic>
        <p:nvPicPr>
          <p:cNvPr id="538" name="Google Shape;538;p70"/>
          <p:cNvPicPr preferRelativeResize="0"/>
          <p:nvPr/>
        </p:nvPicPr>
        <p:blipFill rotWithShape="1">
          <a:blip r:embed="rId8">
            <a:alphaModFix/>
          </a:blip>
          <a:srcRect l="11732" t="8965" r="8075" b="6774"/>
          <a:stretch/>
        </p:blipFill>
        <p:spPr>
          <a:xfrm>
            <a:off x="1478437" y="4015450"/>
            <a:ext cx="527832" cy="694800"/>
          </a:xfrm>
          <a:prstGeom prst="rect">
            <a:avLst/>
          </a:prstGeom>
          <a:noFill/>
          <a:ln>
            <a:noFill/>
          </a:ln>
        </p:spPr>
      </p:pic>
      <p:pic>
        <p:nvPicPr>
          <p:cNvPr id="539" name="Google Shape;539;p70"/>
          <p:cNvPicPr preferRelativeResize="0"/>
          <p:nvPr/>
        </p:nvPicPr>
        <p:blipFill rotWithShape="1">
          <a:blip r:embed="rId9">
            <a:alphaModFix/>
          </a:blip>
          <a:srcRect l="5729" t="9847" r="11714" b="9298"/>
          <a:stretch/>
        </p:blipFill>
        <p:spPr>
          <a:xfrm>
            <a:off x="2371325" y="3014468"/>
            <a:ext cx="758700" cy="655632"/>
          </a:xfrm>
          <a:prstGeom prst="rect">
            <a:avLst/>
          </a:prstGeom>
          <a:noFill/>
          <a:ln>
            <a:noFill/>
          </a:ln>
        </p:spPr>
      </p:pic>
      <p:pic>
        <p:nvPicPr>
          <p:cNvPr id="540" name="Google Shape;540;p70"/>
          <p:cNvPicPr preferRelativeResize="0"/>
          <p:nvPr/>
        </p:nvPicPr>
        <p:blipFill>
          <a:blip r:embed="rId10">
            <a:alphaModFix/>
          </a:blip>
          <a:stretch>
            <a:fillRect/>
          </a:stretch>
        </p:blipFill>
        <p:spPr>
          <a:xfrm>
            <a:off x="852738" y="3695800"/>
            <a:ext cx="527825" cy="584888"/>
          </a:xfrm>
          <a:prstGeom prst="rect">
            <a:avLst/>
          </a:prstGeom>
          <a:noFill/>
          <a:ln>
            <a:noFill/>
          </a:ln>
        </p:spPr>
      </p:pic>
      <p:pic>
        <p:nvPicPr>
          <p:cNvPr id="541" name="Google Shape;541;p70"/>
          <p:cNvPicPr preferRelativeResize="0"/>
          <p:nvPr/>
        </p:nvPicPr>
        <p:blipFill rotWithShape="1">
          <a:blip r:embed="rId11">
            <a:alphaModFix/>
          </a:blip>
          <a:srcRect l="8933"/>
          <a:stretch/>
        </p:blipFill>
        <p:spPr>
          <a:xfrm>
            <a:off x="1610859" y="2632211"/>
            <a:ext cx="527825" cy="537839"/>
          </a:xfrm>
          <a:prstGeom prst="rect">
            <a:avLst/>
          </a:prstGeom>
          <a:noFill/>
          <a:ln>
            <a:noFill/>
          </a:ln>
        </p:spPr>
      </p:pic>
      <p:pic>
        <p:nvPicPr>
          <p:cNvPr id="542" name="Google Shape;542;p70"/>
          <p:cNvPicPr preferRelativeResize="0"/>
          <p:nvPr/>
        </p:nvPicPr>
        <p:blipFill>
          <a:blip r:embed="rId12">
            <a:alphaModFix/>
          </a:blip>
          <a:stretch>
            <a:fillRect/>
          </a:stretch>
        </p:blipFill>
        <p:spPr>
          <a:xfrm>
            <a:off x="1704475" y="3377236"/>
            <a:ext cx="527825" cy="540902"/>
          </a:xfrm>
          <a:prstGeom prst="rect">
            <a:avLst/>
          </a:prstGeom>
          <a:noFill/>
          <a:ln>
            <a:noFill/>
          </a:ln>
        </p:spPr>
      </p:pic>
      <p:pic>
        <p:nvPicPr>
          <p:cNvPr id="543" name="Google Shape;543;p70"/>
          <p:cNvPicPr preferRelativeResize="0"/>
          <p:nvPr/>
        </p:nvPicPr>
        <p:blipFill>
          <a:blip r:embed="rId13">
            <a:alphaModFix/>
          </a:blip>
          <a:stretch>
            <a:fillRect/>
          </a:stretch>
        </p:blipFill>
        <p:spPr>
          <a:xfrm>
            <a:off x="2232293" y="3918147"/>
            <a:ext cx="417925" cy="780150"/>
          </a:xfrm>
          <a:prstGeom prst="rect">
            <a:avLst/>
          </a:prstGeom>
          <a:noFill/>
          <a:ln>
            <a:noFill/>
          </a:ln>
        </p:spPr>
      </p:pic>
      <p:pic>
        <p:nvPicPr>
          <p:cNvPr id="544" name="Google Shape;544;p70"/>
          <p:cNvPicPr preferRelativeResize="0"/>
          <p:nvPr/>
        </p:nvPicPr>
        <p:blipFill>
          <a:blip r:embed="rId14">
            <a:alphaModFix/>
          </a:blip>
          <a:stretch>
            <a:fillRect/>
          </a:stretch>
        </p:blipFill>
        <p:spPr>
          <a:xfrm>
            <a:off x="7795075" y="2580832"/>
            <a:ext cx="607850" cy="587941"/>
          </a:xfrm>
          <a:prstGeom prst="rect">
            <a:avLst/>
          </a:prstGeom>
          <a:noFill/>
          <a:ln>
            <a:noFill/>
          </a:ln>
        </p:spPr>
      </p:pic>
      <p:sp>
        <p:nvSpPr>
          <p:cNvPr id="545" name="Google Shape;545;p70"/>
          <p:cNvSpPr/>
          <p:nvPr/>
        </p:nvSpPr>
        <p:spPr>
          <a:xfrm>
            <a:off x="5341075" y="3710650"/>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46" name="Google Shape;546;p70"/>
          <p:cNvSpPr txBox="1"/>
          <p:nvPr/>
        </p:nvSpPr>
        <p:spPr>
          <a:xfrm>
            <a:off x="5341075" y="3388738"/>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判別</a:t>
            </a:r>
            <a:endParaRPr sz="1600">
              <a:solidFill>
                <a:srgbClr val="1F1F1F"/>
              </a:solidFill>
              <a:latin typeface="HiraKakuPro-W3"/>
              <a:ea typeface="HiraKakuPro-W3"/>
              <a:cs typeface="HiraKakuPro-W3"/>
              <a:sym typeface="HiraKakuPro-W3"/>
            </a:endParaRPr>
          </a:p>
        </p:txBody>
      </p:sp>
      <p:sp>
        <p:nvSpPr>
          <p:cNvPr id="547" name="Google Shape;547;p70"/>
          <p:cNvSpPr/>
          <p:nvPr/>
        </p:nvSpPr>
        <p:spPr>
          <a:xfrm>
            <a:off x="3269050" y="3710513"/>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48" name="Google Shape;548;p70"/>
          <p:cNvSpPr txBox="1"/>
          <p:nvPr/>
        </p:nvSpPr>
        <p:spPr>
          <a:xfrm>
            <a:off x="3269050" y="3388600"/>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学習</a:t>
            </a:r>
            <a:endParaRPr sz="1600">
              <a:solidFill>
                <a:srgbClr val="1F1F1F"/>
              </a:solidFill>
              <a:latin typeface="HiraKakuPro-W3"/>
              <a:ea typeface="HiraKakuPro-W3"/>
              <a:cs typeface="HiraKakuPro-W3"/>
              <a:sym typeface="HiraKakuPro-W3"/>
            </a:endParaRPr>
          </a:p>
        </p:txBody>
      </p:sp>
      <p:pic>
        <p:nvPicPr>
          <p:cNvPr id="549" name="Google Shape;549;p70"/>
          <p:cNvPicPr preferRelativeResize="0"/>
          <p:nvPr/>
        </p:nvPicPr>
        <p:blipFill>
          <a:blip r:embed="rId15">
            <a:alphaModFix/>
          </a:blip>
          <a:stretch>
            <a:fillRect/>
          </a:stretch>
        </p:blipFill>
        <p:spPr>
          <a:xfrm>
            <a:off x="7974000" y="3363111"/>
            <a:ext cx="527825" cy="569154"/>
          </a:xfrm>
          <a:prstGeom prst="rect">
            <a:avLst/>
          </a:prstGeom>
          <a:noFill/>
          <a:ln>
            <a:noFill/>
          </a:ln>
        </p:spPr>
      </p:pic>
      <p:pic>
        <p:nvPicPr>
          <p:cNvPr id="550" name="Google Shape;550;p70"/>
          <p:cNvPicPr preferRelativeResize="0"/>
          <p:nvPr/>
        </p:nvPicPr>
        <p:blipFill>
          <a:blip r:embed="rId16">
            <a:alphaModFix/>
          </a:blip>
          <a:stretch>
            <a:fillRect/>
          </a:stretch>
        </p:blipFill>
        <p:spPr>
          <a:xfrm>
            <a:off x="7333662" y="2593998"/>
            <a:ext cx="607850" cy="561603"/>
          </a:xfrm>
          <a:prstGeom prst="rect">
            <a:avLst/>
          </a:prstGeom>
          <a:noFill/>
          <a:ln>
            <a:noFill/>
          </a:ln>
        </p:spPr>
      </p:pic>
      <p:pic>
        <p:nvPicPr>
          <p:cNvPr id="551" name="Google Shape;551;p70"/>
          <p:cNvPicPr preferRelativeResize="0"/>
          <p:nvPr/>
        </p:nvPicPr>
        <p:blipFill>
          <a:blip r:embed="rId17">
            <a:alphaModFix/>
          </a:blip>
          <a:stretch>
            <a:fillRect/>
          </a:stretch>
        </p:blipFill>
        <p:spPr>
          <a:xfrm>
            <a:off x="6246255" y="3078504"/>
            <a:ext cx="758700" cy="558840"/>
          </a:xfrm>
          <a:prstGeom prst="rect">
            <a:avLst/>
          </a:prstGeom>
          <a:noFill/>
          <a:ln>
            <a:noFill/>
          </a:ln>
        </p:spPr>
      </p:pic>
      <p:pic>
        <p:nvPicPr>
          <p:cNvPr id="552" name="Google Shape;552;p70"/>
          <p:cNvPicPr preferRelativeResize="0"/>
          <p:nvPr/>
        </p:nvPicPr>
        <p:blipFill>
          <a:blip r:embed="rId18">
            <a:alphaModFix/>
          </a:blip>
          <a:stretch>
            <a:fillRect/>
          </a:stretch>
        </p:blipFill>
        <p:spPr>
          <a:xfrm>
            <a:off x="7004950" y="4059238"/>
            <a:ext cx="653900" cy="607187"/>
          </a:xfrm>
          <a:prstGeom prst="rect">
            <a:avLst/>
          </a:prstGeom>
          <a:noFill/>
          <a:ln>
            <a:noFill/>
          </a:ln>
        </p:spPr>
      </p:pic>
      <p:pic>
        <p:nvPicPr>
          <p:cNvPr id="553" name="Google Shape;553;p70"/>
          <p:cNvPicPr preferRelativeResize="0"/>
          <p:nvPr/>
        </p:nvPicPr>
        <p:blipFill>
          <a:blip r:embed="rId19">
            <a:alphaModFix/>
          </a:blip>
          <a:stretch>
            <a:fillRect/>
          </a:stretch>
        </p:blipFill>
        <p:spPr>
          <a:xfrm>
            <a:off x="7562338" y="2336809"/>
            <a:ext cx="653900" cy="576741"/>
          </a:xfrm>
          <a:prstGeom prst="rect">
            <a:avLst/>
          </a:prstGeom>
          <a:noFill/>
          <a:ln>
            <a:noFill/>
          </a:ln>
        </p:spPr>
      </p:pic>
      <p:pic>
        <p:nvPicPr>
          <p:cNvPr id="554" name="Google Shape;554;p70"/>
          <p:cNvPicPr preferRelativeResize="0"/>
          <p:nvPr/>
        </p:nvPicPr>
        <p:blipFill>
          <a:blip r:embed="rId20">
            <a:alphaModFix/>
          </a:blip>
          <a:stretch>
            <a:fillRect/>
          </a:stretch>
        </p:blipFill>
        <p:spPr>
          <a:xfrm>
            <a:off x="6741250" y="3065712"/>
            <a:ext cx="467900" cy="462150"/>
          </a:xfrm>
          <a:prstGeom prst="rect">
            <a:avLst/>
          </a:prstGeom>
          <a:noFill/>
          <a:ln>
            <a:noFill/>
          </a:ln>
        </p:spPr>
      </p:pic>
      <p:pic>
        <p:nvPicPr>
          <p:cNvPr id="555" name="Google Shape;555;p70"/>
          <p:cNvPicPr preferRelativeResize="0"/>
          <p:nvPr/>
        </p:nvPicPr>
        <p:blipFill>
          <a:blip r:embed="rId21">
            <a:alphaModFix/>
          </a:blip>
          <a:stretch>
            <a:fillRect/>
          </a:stretch>
        </p:blipFill>
        <p:spPr>
          <a:xfrm>
            <a:off x="7625363" y="3799738"/>
            <a:ext cx="527825" cy="474450"/>
          </a:xfrm>
          <a:prstGeom prst="rect">
            <a:avLst/>
          </a:prstGeom>
          <a:noFill/>
          <a:ln>
            <a:noFill/>
          </a:ln>
        </p:spPr>
      </p:pic>
      <p:pic>
        <p:nvPicPr>
          <p:cNvPr id="556" name="Google Shape;556;p70"/>
          <p:cNvPicPr preferRelativeResize="0"/>
          <p:nvPr/>
        </p:nvPicPr>
        <p:blipFill>
          <a:blip r:embed="rId22">
            <a:alphaModFix/>
          </a:blip>
          <a:stretch>
            <a:fillRect/>
          </a:stretch>
        </p:blipFill>
        <p:spPr>
          <a:xfrm>
            <a:off x="8056389" y="3735976"/>
            <a:ext cx="527824" cy="504537"/>
          </a:xfrm>
          <a:prstGeom prst="rect">
            <a:avLst/>
          </a:prstGeom>
          <a:noFill/>
          <a:ln>
            <a:noFill/>
          </a:ln>
        </p:spPr>
      </p:pic>
      <p:pic>
        <p:nvPicPr>
          <p:cNvPr id="557" name="Google Shape;557;p70"/>
          <p:cNvPicPr preferRelativeResize="0"/>
          <p:nvPr/>
        </p:nvPicPr>
        <p:blipFill>
          <a:blip r:embed="rId23">
            <a:alphaModFix/>
          </a:blip>
          <a:stretch>
            <a:fillRect/>
          </a:stretch>
        </p:blipFill>
        <p:spPr>
          <a:xfrm>
            <a:off x="7625375" y="3318201"/>
            <a:ext cx="527825" cy="658961"/>
          </a:xfrm>
          <a:prstGeom prst="rect">
            <a:avLst/>
          </a:prstGeom>
          <a:noFill/>
          <a:ln>
            <a:noFill/>
          </a:ln>
        </p:spPr>
      </p:pic>
      <p:pic>
        <p:nvPicPr>
          <p:cNvPr id="558" name="Google Shape;558;p70"/>
          <p:cNvPicPr preferRelativeResize="0"/>
          <p:nvPr/>
        </p:nvPicPr>
        <p:blipFill>
          <a:blip r:embed="rId24">
            <a:alphaModFix/>
          </a:blip>
          <a:stretch>
            <a:fillRect/>
          </a:stretch>
        </p:blipFill>
        <p:spPr>
          <a:xfrm>
            <a:off x="7194760" y="2407487"/>
            <a:ext cx="527825" cy="522013"/>
          </a:xfrm>
          <a:prstGeom prst="rect">
            <a:avLst/>
          </a:prstGeom>
          <a:noFill/>
          <a:ln>
            <a:noFill/>
          </a:ln>
        </p:spPr>
      </p:pic>
      <p:pic>
        <p:nvPicPr>
          <p:cNvPr id="559" name="Google Shape;559;p70"/>
          <p:cNvPicPr preferRelativeResize="0"/>
          <p:nvPr/>
        </p:nvPicPr>
        <p:blipFill>
          <a:blip r:embed="rId25">
            <a:alphaModFix/>
          </a:blip>
          <a:stretch>
            <a:fillRect/>
          </a:stretch>
        </p:blipFill>
        <p:spPr>
          <a:xfrm>
            <a:off x="6423172" y="4144937"/>
            <a:ext cx="467900" cy="435825"/>
          </a:xfrm>
          <a:prstGeom prst="rect">
            <a:avLst/>
          </a:prstGeom>
          <a:noFill/>
          <a:ln>
            <a:noFill/>
          </a:ln>
        </p:spPr>
      </p:pic>
      <p:pic>
        <p:nvPicPr>
          <p:cNvPr id="560" name="Google Shape;560;p70"/>
          <p:cNvPicPr preferRelativeResize="0"/>
          <p:nvPr/>
        </p:nvPicPr>
        <p:blipFill>
          <a:blip r:embed="rId26">
            <a:alphaModFix/>
          </a:blip>
          <a:stretch>
            <a:fillRect/>
          </a:stretch>
        </p:blipFill>
        <p:spPr>
          <a:xfrm>
            <a:off x="6671275" y="4346750"/>
            <a:ext cx="607850" cy="556925"/>
          </a:xfrm>
          <a:prstGeom prst="rect">
            <a:avLst/>
          </a:prstGeom>
          <a:noFill/>
          <a:ln>
            <a:noFill/>
          </a:ln>
        </p:spPr>
      </p:pic>
      <p:pic>
        <p:nvPicPr>
          <p:cNvPr id="561" name="Google Shape;561;p70"/>
          <p:cNvPicPr preferRelativeResize="0"/>
          <p:nvPr/>
        </p:nvPicPr>
        <p:blipFill>
          <a:blip r:embed="rId27">
            <a:alphaModFix/>
          </a:blip>
          <a:stretch>
            <a:fillRect/>
          </a:stretch>
        </p:blipFill>
        <p:spPr>
          <a:xfrm>
            <a:off x="6743776" y="3941501"/>
            <a:ext cx="527800" cy="733450"/>
          </a:xfrm>
          <a:prstGeom prst="rect">
            <a:avLst/>
          </a:prstGeom>
          <a:noFill/>
          <a:ln>
            <a:noFill/>
          </a:ln>
        </p:spPr>
      </p:pic>
      <p:pic>
        <p:nvPicPr>
          <p:cNvPr id="562" name="Google Shape;562;p70"/>
          <p:cNvPicPr preferRelativeResize="0"/>
          <p:nvPr/>
        </p:nvPicPr>
        <p:blipFill>
          <a:blip r:embed="rId28">
            <a:alphaModFix/>
          </a:blip>
          <a:stretch>
            <a:fillRect/>
          </a:stretch>
        </p:blipFill>
        <p:spPr>
          <a:xfrm>
            <a:off x="6860188" y="3016013"/>
            <a:ext cx="607825" cy="746124"/>
          </a:xfrm>
          <a:prstGeom prst="rect">
            <a:avLst/>
          </a:prstGeom>
          <a:noFill/>
          <a:ln>
            <a:noFill/>
          </a:ln>
        </p:spPr>
      </p:pic>
      <p:pic>
        <p:nvPicPr>
          <p:cNvPr id="563" name="Google Shape;563;p70"/>
          <p:cNvPicPr preferRelativeResize="0"/>
          <p:nvPr/>
        </p:nvPicPr>
        <p:blipFill>
          <a:blip r:embed="rId29">
            <a:alphaModFix/>
          </a:blip>
          <a:stretch>
            <a:fillRect/>
          </a:stretch>
        </p:blipFill>
        <p:spPr>
          <a:xfrm>
            <a:off x="6535637" y="3334575"/>
            <a:ext cx="653875" cy="626200"/>
          </a:xfrm>
          <a:prstGeom prst="rect">
            <a:avLst/>
          </a:prstGeom>
          <a:noFill/>
          <a:ln>
            <a:noFill/>
          </a:ln>
        </p:spPr>
      </p:pic>
      <p:pic>
        <p:nvPicPr>
          <p:cNvPr id="564" name="Google Shape;564;p70"/>
          <p:cNvPicPr preferRelativeResize="0"/>
          <p:nvPr/>
        </p:nvPicPr>
        <p:blipFill>
          <a:blip r:embed="rId30">
            <a:alphaModFix/>
          </a:blip>
          <a:stretch>
            <a:fillRect/>
          </a:stretch>
        </p:blipFill>
        <p:spPr>
          <a:xfrm>
            <a:off x="6901250" y="1198314"/>
            <a:ext cx="998800" cy="1233086"/>
          </a:xfrm>
          <a:prstGeom prst="rect">
            <a:avLst/>
          </a:prstGeom>
          <a:noFill/>
          <a:ln>
            <a:noFill/>
          </a:ln>
        </p:spPr>
      </p:pic>
      <p:sp>
        <p:nvSpPr>
          <p:cNvPr id="565" name="Google Shape;565;p70"/>
          <p:cNvSpPr/>
          <p:nvPr/>
        </p:nvSpPr>
        <p:spPr>
          <a:xfrm>
            <a:off x="7657463" y="667100"/>
            <a:ext cx="1325700" cy="655500"/>
          </a:xfrm>
          <a:prstGeom prst="wedgeRoundRectCallout">
            <a:avLst>
              <a:gd name="adj1" fmla="val -39186"/>
              <a:gd name="adj2" fmla="val 84462"/>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AIは色で分けたみたいだな</a:t>
            </a:r>
            <a:endParaRPr>
              <a:latin typeface="HiraKakuPro-W3"/>
              <a:ea typeface="HiraKakuPro-W3"/>
              <a:cs typeface="HiraKakuPro-W3"/>
              <a:sym typeface="HiraKakuPro-W3"/>
            </a:endParaRPr>
          </a:p>
        </p:txBody>
      </p:sp>
      <p:sp>
        <p:nvSpPr>
          <p:cNvPr id="566" name="Google Shape;566;p70"/>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教師なし学習</a:t>
            </a:r>
            <a:endParaRPr sz="1100">
              <a:latin typeface="HiraKakuPro-W3"/>
              <a:ea typeface="HiraKakuPro-W3"/>
              <a:cs typeface="HiraKakuPro-W3"/>
              <a:sym typeface="HiraKakuPro-W3"/>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スマホの写真アプリは...</a:t>
            </a:r>
            <a:endParaRPr/>
          </a:p>
        </p:txBody>
      </p:sp>
      <p:pic>
        <p:nvPicPr>
          <p:cNvPr id="572" name="Google Shape;572;p71"/>
          <p:cNvPicPr preferRelativeResize="0"/>
          <p:nvPr/>
        </p:nvPicPr>
        <p:blipFill>
          <a:blip r:embed="rId3">
            <a:alphaModFix/>
          </a:blip>
          <a:stretch>
            <a:fillRect/>
          </a:stretch>
        </p:blipFill>
        <p:spPr>
          <a:xfrm>
            <a:off x="4149813" y="2803700"/>
            <a:ext cx="1250787" cy="1434736"/>
          </a:xfrm>
          <a:prstGeom prst="rect">
            <a:avLst/>
          </a:prstGeom>
          <a:noFill/>
          <a:ln>
            <a:noFill/>
          </a:ln>
        </p:spPr>
      </p:pic>
      <p:sp>
        <p:nvSpPr>
          <p:cNvPr id="573" name="Google Shape;573;p71"/>
          <p:cNvSpPr/>
          <p:nvPr/>
        </p:nvSpPr>
        <p:spPr>
          <a:xfrm>
            <a:off x="3781500" y="1819825"/>
            <a:ext cx="1581000" cy="636000"/>
          </a:xfrm>
          <a:prstGeom prst="wedgeRoundRectCallout">
            <a:avLst>
              <a:gd name="adj1" fmla="val -9097"/>
              <a:gd name="adj2" fmla="val 99469"/>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写真のフォルダを調べて分別してみよう</a:t>
            </a:r>
            <a:endParaRPr>
              <a:latin typeface="HiraKakuPro-W3"/>
              <a:ea typeface="HiraKakuPro-W3"/>
              <a:cs typeface="HiraKakuPro-W3"/>
              <a:sym typeface="HiraKakuPro-W3"/>
            </a:endParaRPr>
          </a:p>
        </p:txBody>
      </p:sp>
      <p:sp>
        <p:nvSpPr>
          <p:cNvPr id="574" name="Google Shape;574;p71"/>
          <p:cNvSpPr/>
          <p:nvPr/>
        </p:nvSpPr>
        <p:spPr>
          <a:xfrm>
            <a:off x="5341075" y="3710650"/>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75" name="Google Shape;575;p71"/>
          <p:cNvSpPr txBox="1"/>
          <p:nvPr/>
        </p:nvSpPr>
        <p:spPr>
          <a:xfrm>
            <a:off x="5341075" y="3388738"/>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判別</a:t>
            </a:r>
            <a:endParaRPr sz="1600">
              <a:solidFill>
                <a:srgbClr val="1F1F1F"/>
              </a:solidFill>
              <a:latin typeface="HiraKakuPro-W3"/>
              <a:ea typeface="HiraKakuPro-W3"/>
              <a:cs typeface="HiraKakuPro-W3"/>
              <a:sym typeface="HiraKakuPro-W3"/>
            </a:endParaRPr>
          </a:p>
        </p:txBody>
      </p:sp>
      <p:sp>
        <p:nvSpPr>
          <p:cNvPr id="576" name="Google Shape;576;p71"/>
          <p:cNvSpPr/>
          <p:nvPr/>
        </p:nvSpPr>
        <p:spPr>
          <a:xfrm>
            <a:off x="3269050" y="3710513"/>
            <a:ext cx="874200" cy="254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577" name="Google Shape;577;p71"/>
          <p:cNvSpPr txBox="1"/>
          <p:nvPr/>
        </p:nvSpPr>
        <p:spPr>
          <a:xfrm>
            <a:off x="3269050" y="3388600"/>
            <a:ext cx="7587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1F1F1F"/>
                </a:solidFill>
                <a:latin typeface="HiraKakuPro-W3"/>
                <a:ea typeface="HiraKakuPro-W3"/>
                <a:cs typeface="HiraKakuPro-W3"/>
                <a:sym typeface="HiraKakuPro-W3"/>
              </a:rPr>
              <a:t>学習</a:t>
            </a:r>
            <a:endParaRPr sz="1600">
              <a:solidFill>
                <a:srgbClr val="1F1F1F"/>
              </a:solidFill>
              <a:latin typeface="HiraKakuPro-W3"/>
              <a:ea typeface="HiraKakuPro-W3"/>
              <a:cs typeface="HiraKakuPro-W3"/>
              <a:sym typeface="HiraKakuPro-W3"/>
            </a:endParaRPr>
          </a:p>
        </p:txBody>
      </p:sp>
      <p:sp>
        <p:nvSpPr>
          <p:cNvPr id="578" name="Google Shape;578;p71"/>
          <p:cNvSpPr/>
          <p:nvPr/>
        </p:nvSpPr>
        <p:spPr>
          <a:xfrm>
            <a:off x="7402177" y="947300"/>
            <a:ext cx="1581000" cy="655500"/>
          </a:xfrm>
          <a:prstGeom prst="wedgeRoundRectCallout">
            <a:avLst>
              <a:gd name="adj1" fmla="val -39186"/>
              <a:gd name="adj2" fmla="val 84462"/>
              <a:gd name="adj3" fmla="val 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HiraKakuPro-W3"/>
                <a:ea typeface="HiraKakuPro-W3"/>
                <a:cs typeface="HiraKakuPro-W3"/>
                <a:sym typeface="HiraKakuPro-W3"/>
              </a:rPr>
              <a:t>この人達が良く写真に写ってる</a:t>
            </a:r>
            <a:endParaRPr>
              <a:latin typeface="HiraKakuPro-W3"/>
              <a:ea typeface="HiraKakuPro-W3"/>
              <a:cs typeface="HiraKakuPro-W3"/>
              <a:sym typeface="HiraKakuPro-W3"/>
            </a:endParaRPr>
          </a:p>
        </p:txBody>
      </p:sp>
      <p:sp>
        <p:nvSpPr>
          <p:cNvPr id="579" name="Google Shape;579;p71"/>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教師なし学習</a:t>
            </a:r>
            <a:endParaRPr sz="1100">
              <a:latin typeface="HiraKakuPro-W3"/>
              <a:ea typeface="HiraKakuPro-W3"/>
              <a:cs typeface="HiraKakuPro-W3"/>
              <a:sym typeface="HiraKakuPro-W3"/>
            </a:endParaRPr>
          </a:p>
        </p:txBody>
      </p:sp>
      <p:pic>
        <p:nvPicPr>
          <p:cNvPr id="580" name="Google Shape;580;p71"/>
          <p:cNvPicPr preferRelativeResize="0"/>
          <p:nvPr/>
        </p:nvPicPr>
        <p:blipFill>
          <a:blip r:embed="rId4">
            <a:alphaModFix/>
          </a:blip>
          <a:stretch>
            <a:fillRect/>
          </a:stretch>
        </p:blipFill>
        <p:spPr>
          <a:xfrm>
            <a:off x="6606101" y="1819822"/>
            <a:ext cx="1250775" cy="2707026"/>
          </a:xfrm>
          <a:prstGeom prst="rect">
            <a:avLst/>
          </a:prstGeom>
          <a:noFill/>
          <a:ln w="9525" cap="flat" cmpd="sng">
            <a:solidFill>
              <a:srgbClr val="D9D9D9"/>
            </a:solidFill>
            <a:prstDash val="solid"/>
            <a:round/>
            <a:headEnd type="none" w="sm" len="sm"/>
            <a:tailEnd type="none" w="sm" len="sm"/>
          </a:ln>
        </p:spPr>
      </p:pic>
      <p:sp>
        <p:nvSpPr>
          <p:cNvPr id="581" name="Google Shape;581;p71"/>
          <p:cNvSpPr txBox="1"/>
          <p:nvPr/>
        </p:nvSpPr>
        <p:spPr>
          <a:xfrm>
            <a:off x="5916950" y="47438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t>https://active.nikkeibp.co.jp/atcl/act/19/00130/051100080/</a:t>
            </a:r>
            <a:endParaRPr sz="700"/>
          </a:p>
        </p:txBody>
      </p:sp>
      <p:pic>
        <p:nvPicPr>
          <p:cNvPr id="582" name="Google Shape;582;p71"/>
          <p:cNvPicPr preferRelativeResize="0"/>
          <p:nvPr/>
        </p:nvPicPr>
        <p:blipFill>
          <a:blip r:embed="rId5">
            <a:alphaModFix/>
          </a:blip>
          <a:stretch>
            <a:fillRect/>
          </a:stretch>
        </p:blipFill>
        <p:spPr>
          <a:xfrm>
            <a:off x="1065875" y="1641608"/>
            <a:ext cx="1547975" cy="310226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教師なし学習の特徴</a:t>
            </a:r>
            <a:endParaRPr/>
          </a:p>
        </p:txBody>
      </p:sp>
      <p:sp>
        <p:nvSpPr>
          <p:cNvPr id="588" name="Google Shape;588;p72"/>
          <p:cNvSpPr txBox="1">
            <a:spLocks noGrp="1"/>
          </p:cNvSpPr>
          <p:nvPr>
            <p:ph type="body" idx="1"/>
          </p:nvPr>
        </p:nvSpPr>
        <p:spPr>
          <a:xfrm>
            <a:off x="463650" y="1309725"/>
            <a:ext cx="8064300" cy="3246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人間が判断するべき特徴を与えない</a:t>
            </a:r>
            <a:endParaRPr/>
          </a:p>
          <a:p>
            <a:pPr marL="457200" lvl="0" indent="-342900" algn="l" rtl="0">
              <a:lnSpc>
                <a:spcPct val="150000"/>
              </a:lnSpc>
              <a:spcBef>
                <a:spcPts val="0"/>
              </a:spcBef>
              <a:spcAft>
                <a:spcPts val="0"/>
              </a:spcAft>
              <a:buSzPts val="1800"/>
              <a:buChar char="●"/>
            </a:pPr>
            <a:r>
              <a:rPr lang="ja"/>
              <a:t>AIが判断した特徴で分類してくる</a:t>
            </a:r>
            <a:endParaRPr/>
          </a:p>
          <a:p>
            <a:pPr marL="457200" lvl="0" indent="-342900" algn="l" rtl="0">
              <a:lnSpc>
                <a:spcPct val="150000"/>
              </a:lnSpc>
              <a:spcBef>
                <a:spcPts val="0"/>
              </a:spcBef>
              <a:spcAft>
                <a:spcPts val="0"/>
              </a:spcAft>
              <a:buSzPts val="1800"/>
              <a:buChar char="●"/>
            </a:pPr>
            <a:r>
              <a:rPr lang="ja"/>
              <a:t>出力された結果を見て、人間が判断する必要がある</a:t>
            </a:r>
            <a:endParaRPr/>
          </a:p>
          <a:p>
            <a:pPr marL="914400" lvl="1" indent="-342900" algn="l" rtl="0">
              <a:lnSpc>
                <a:spcPct val="150000"/>
              </a:lnSpc>
              <a:spcBef>
                <a:spcPts val="0"/>
              </a:spcBef>
              <a:spcAft>
                <a:spcPts val="0"/>
              </a:spcAft>
              <a:buSzPts val="1800"/>
              <a:buChar char="○"/>
            </a:pPr>
            <a:r>
              <a:rPr lang="ja"/>
              <a:t>今回の魚を例にすると...</a:t>
            </a:r>
            <a:endParaRPr/>
          </a:p>
          <a:p>
            <a:pPr marL="1371600" lvl="2" indent="-317500" algn="l" rtl="0">
              <a:lnSpc>
                <a:spcPct val="150000"/>
              </a:lnSpc>
              <a:spcBef>
                <a:spcPts val="0"/>
              </a:spcBef>
              <a:spcAft>
                <a:spcPts val="0"/>
              </a:spcAft>
              <a:buSzPts val="1400"/>
              <a:buChar char="■"/>
            </a:pPr>
            <a:r>
              <a:rPr lang="ja"/>
              <a:t>色で分類された</a:t>
            </a:r>
            <a:endParaRPr/>
          </a:p>
          <a:p>
            <a:pPr marL="1371600" lvl="2" indent="-317500" algn="l" rtl="0">
              <a:lnSpc>
                <a:spcPct val="150000"/>
              </a:lnSpc>
              <a:spcBef>
                <a:spcPts val="0"/>
              </a:spcBef>
              <a:spcAft>
                <a:spcPts val="0"/>
              </a:spcAft>
              <a:buSzPts val="1400"/>
              <a:buChar char="■"/>
            </a:pPr>
            <a:r>
              <a:rPr lang="ja"/>
              <a:t>形で分類された</a:t>
            </a:r>
            <a:endParaRPr/>
          </a:p>
          <a:p>
            <a:pPr marL="1371600" lvl="2" indent="-317500" algn="l" rtl="0">
              <a:lnSpc>
                <a:spcPct val="150000"/>
              </a:lnSpc>
              <a:spcBef>
                <a:spcPts val="0"/>
              </a:spcBef>
              <a:spcAft>
                <a:spcPts val="0"/>
              </a:spcAft>
              <a:buSzPts val="1400"/>
              <a:buChar char="■"/>
            </a:pPr>
            <a:r>
              <a:rPr lang="ja"/>
              <a:t>目で分類された などなど...</a:t>
            </a:r>
            <a:endParaRPr/>
          </a:p>
          <a:p>
            <a:pPr marL="457200" lvl="0" indent="-342900" algn="l" rtl="0">
              <a:lnSpc>
                <a:spcPct val="150000"/>
              </a:lnSpc>
              <a:spcBef>
                <a:spcPts val="0"/>
              </a:spcBef>
              <a:spcAft>
                <a:spcPts val="0"/>
              </a:spcAft>
              <a:buSzPts val="1800"/>
              <a:buChar char="●"/>
            </a:pPr>
            <a:r>
              <a:rPr lang="ja"/>
              <a:t>防犯カメラや工場の検査など異常を検知するシステムに都合がいい</a:t>
            </a:r>
            <a:endParaRPr/>
          </a:p>
        </p:txBody>
      </p:sp>
      <p:sp>
        <p:nvSpPr>
          <p:cNvPr id="589" name="Google Shape;589;p72"/>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教師なし学習</a:t>
            </a:r>
            <a:endParaRPr sz="1100">
              <a:latin typeface="HiraKakuPro-W3"/>
              <a:ea typeface="HiraKakuPro-W3"/>
              <a:cs typeface="HiraKakuPro-W3"/>
              <a:sym typeface="HiraKakuPro-W3"/>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3"/>
          <p:cNvSpPr txBox="1">
            <a:spLocks noGrp="1"/>
          </p:cNvSpPr>
          <p:nvPr>
            <p:ph type="ctrTitle"/>
          </p:nvPr>
        </p:nvSpPr>
        <p:spPr>
          <a:xfrm>
            <a:off x="2133300" y="1992000"/>
            <a:ext cx="48774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機械学習「強化学習」</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lnSpc>
                <a:spcPct val="115000"/>
              </a:lnSpc>
              <a:spcBef>
                <a:spcPts val="700"/>
              </a:spcBef>
              <a:spcAft>
                <a:spcPts val="0"/>
              </a:spcAft>
              <a:buNone/>
            </a:pPr>
            <a:r>
              <a:rPr lang="ja" sz="2300">
                <a:solidFill>
                  <a:schemeClr val="dk2"/>
                </a:solidFill>
              </a:rPr>
              <a:t>Q3）コンピュータはどんなところで使われていますか？</a:t>
            </a:r>
            <a:endParaRPr/>
          </a:p>
        </p:txBody>
      </p:sp>
      <p:sp>
        <p:nvSpPr>
          <p:cNvPr id="80" name="Google Shape;80;p16"/>
          <p:cNvSpPr txBox="1">
            <a:spLocks noGrp="1"/>
          </p:cNvSpPr>
          <p:nvPr>
            <p:ph type="body" idx="1"/>
          </p:nvPr>
        </p:nvSpPr>
        <p:spPr>
          <a:xfrm>
            <a:off x="387450" y="1304925"/>
            <a:ext cx="8550600" cy="1532100"/>
          </a:xfrm>
          <a:prstGeom prst="rect">
            <a:avLst/>
          </a:prstGeom>
        </p:spPr>
        <p:txBody>
          <a:bodyPr spcFirstLastPara="1" wrap="square" lIns="102500" tIns="102500" rIns="102500" bIns="102500" anchor="t" anchorCtr="0">
            <a:noAutofit/>
          </a:bodyPr>
          <a:lstStyle/>
          <a:p>
            <a:pPr marL="719999" lvl="0" indent="-719999" algn="l" rtl="0">
              <a:spcBef>
                <a:spcPts val="700"/>
              </a:spcBef>
              <a:spcAft>
                <a:spcPts val="0"/>
              </a:spcAft>
              <a:buNone/>
            </a:pPr>
            <a:r>
              <a:rPr lang="ja" sz="2300"/>
              <a:t>A3）パソコンやスマートフォン、ゲーム機以外にも家電製品</a:t>
            </a:r>
            <a:br>
              <a:rPr lang="ja" sz="2300"/>
            </a:br>
            <a:r>
              <a:rPr lang="ja" sz="2300"/>
              <a:t>や自動車などありと</a:t>
            </a:r>
            <a:r>
              <a:rPr lang="ja" sz="2300">
                <a:highlight>
                  <a:srgbClr val="FFFF00"/>
                </a:highlight>
              </a:rPr>
              <a:t>あらゆる機器の中</a:t>
            </a:r>
            <a:r>
              <a:rPr lang="ja" sz="2300"/>
              <a:t>で使われています。</a:t>
            </a:r>
            <a:endParaRPr sz="2300"/>
          </a:p>
          <a:p>
            <a:pPr marL="0" lvl="0" indent="0" algn="l" rtl="0">
              <a:spcBef>
                <a:spcPts val="0"/>
              </a:spcBef>
              <a:spcAft>
                <a:spcPts val="0"/>
              </a:spcAft>
              <a:buNone/>
            </a:pPr>
            <a:endParaRPr sz="1600" b="0">
              <a:solidFill>
                <a:schemeClr val="dk1"/>
              </a:solidFill>
              <a:latin typeface="Arial"/>
              <a:ea typeface="Arial"/>
              <a:cs typeface="Arial"/>
              <a:sym typeface="Arial"/>
            </a:endParaRPr>
          </a:p>
          <a:p>
            <a:pPr marL="0" lvl="0" indent="0" algn="l" rtl="0">
              <a:spcBef>
                <a:spcPts val="700"/>
              </a:spcBef>
              <a:spcAft>
                <a:spcPts val="0"/>
              </a:spcAft>
              <a:buNone/>
            </a:pPr>
            <a:endParaRPr sz="2300"/>
          </a:p>
        </p:txBody>
      </p:sp>
      <p:pic>
        <p:nvPicPr>
          <p:cNvPr id="81" name="Google Shape;81;p16"/>
          <p:cNvPicPr preferRelativeResize="0"/>
          <p:nvPr/>
        </p:nvPicPr>
        <p:blipFill>
          <a:blip r:embed="rId3">
            <a:alphaModFix/>
          </a:blip>
          <a:stretch>
            <a:fillRect/>
          </a:stretch>
        </p:blipFill>
        <p:spPr>
          <a:xfrm>
            <a:off x="3342600" y="3554587"/>
            <a:ext cx="802575" cy="802575"/>
          </a:xfrm>
          <a:prstGeom prst="rect">
            <a:avLst/>
          </a:prstGeom>
          <a:noFill/>
          <a:ln>
            <a:noFill/>
          </a:ln>
        </p:spPr>
      </p:pic>
      <p:pic>
        <p:nvPicPr>
          <p:cNvPr id="82" name="Google Shape;82;p16"/>
          <p:cNvPicPr preferRelativeResize="0"/>
          <p:nvPr/>
        </p:nvPicPr>
        <p:blipFill>
          <a:blip r:embed="rId4">
            <a:alphaModFix/>
          </a:blip>
          <a:stretch>
            <a:fillRect/>
          </a:stretch>
        </p:blipFill>
        <p:spPr>
          <a:xfrm>
            <a:off x="4659208" y="3251279"/>
            <a:ext cx="571400" cy="500950"/>
          </a:xfrm>
          <a:prstGeom prst="rect">
            <a:avLst/>
          </a:prstGeom>
          <a:noFill/>
          <a:ln>
            <a:noFill/>
          </a:ln>
        </p:spPr>
      </p:pic>
      <p:pic>
        <p:nvPicPr>
          <p:cNvPr id="83" name="Google Shape;83;p16"/>
          <p:cNvPicPr preferRelativeResize="0"/>
          <p:nvPr/>
        </p:nvPicPr>
        <p:blipFill>
          <a:blip r:embed="rId5">
            <a:alphaModFix/>
          </a:blip>
          <a:stretch>
            <a:fillRect/>
          </a:stretch>
        </p:blipFill>
        <p:spPr>
          <a:xfrm>
            <a:off x="7847525" y="3554575"/>
            <a:ext cx="878035" cy="802575"/>
          </a:xfrm>
          <a:prstGeom prst="rect">
            <a:avLst/>
          </a:prstGeom>
          <a:noFill/>
          <a:ln>
            <a:noFill/>
          </a:ln>
        </p:spPr>
      </p:pic>
      <p:pic>
        <p:nvPicPr>
          <p:cNvPr id="84" name="Google Shape;84;p16"/>
          <p:cNvPicPr preferRelativeResize="0"/>
          <p:nvPr/>
        </p:nvPicPr>
        <p:blipFill rotWithShape="1">
          <a:blip r:embed="rId6">
            <a:alphaModFix/>
          </a:blip>
          <a:srcRect r="35254" b="66123"/>
          <a:stretch/>
        </p:blipFill>
        <p:spPr>
          <a:xfrm>
            <a:off x="5329701" y="3876800"/>
            <a:ext cx="1227011" cy="694800"/>
          </a:xfrm>
          <a:prstGeom prst="rect">
            <a:avLst/>
          </a:prstGeom>
          <a:noFill/>
          <a:ln>
            <a:noFill/>
          </a:ln>
        </p:spPr>
      </p:pic>
      <p:pic>
        <p:nvPicPr>
          <p:cNvPr id="85" name="Google Shape;85;p16"/>
          <p:cNvPicPr preferRelativeResize="0"/>
          <p:nvPr/>
        </p:nvPicPr>
        <p:blipFill>
          <a:blip r:embed="rId7">
            <a:alphaModFix/>
          </a:blip>
          <a:stretch>
            <a:fillRect/>
          </a:stretch>
        </p:blipFill>
        <p:spPr>
          <a:xfrm>
            <a:off x="2283328" y="3780121"/>
            <a:ext cx="439460" cy="694800"/>
          </a:xfrm>
          <a:prstGeom prst="rect">
            <a:avLst/>
          </a:prstGeom>
          <a:noFill/>
          <a:ln>
            <a:noFill/>
          </a:ln>
        </p:spPr>
      </p:pic>
      <p:pic>
        <p:nvPicPr>
          <p:cNvPr id="86" name="Google Shape;86;p16"/>
          <p:cNvPicPr preferRelativeResize="0"/>
          <p:nvPr/>
        </p:nvPicPr>
        <p:blipFill>
          <a:blip r:embed="rId8">
            <a:alphaModFix/>
          </a:blip>
          <a:stretch>
            <a:fillRect/>
          </a:stretch>
        </p:blipFill>
        <p:spPr>
          <a:xfrm>
            <a:off x="894825" y="3126703"/>
            <a:ext cx="986950" cy="750100"/>
          </a:xfrm>
          <a:prstGeom prst="rect">
            <a:avLst/>
          </a:prstGeom>
          <a:noFill/>
          <a:ln>
            <a:noFill/>
          </a:ln>
        </p:spPr>
      </p:pic>
      <p:pic>
        <p:nvPicPr>
          <p:cNvPr id="87" name="Google Shape;87;p16"/>
          <p:cNvPicPr preferRelativeResize="0"/>
          <p:nvPr/>
        </p:nvPicPr>
        <p:blipFill>
          <a:blip r:embed="rId9">
            <a:alphaModFix/>
          </a:blip>
          <a:stretch>
            <a:fillRect/>
          </a:stretch>
        </p:blipFill>
        <p:spPr>
          <a:xfrm>
            <a:off x="6595402" y="2998963"/>
            <a:ext cx="571400" cy="78115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機械学習「強化学習」とはどんなもの？</a:t>
            </a:r>
            <a:endParaRPr/>
          </a:p>
        </p:txBody>
      </p:sp>
      <p:sp>
        <p:nvSpPr>
          <p:cNvPr id="600" name="Google Shape;600;p74"/>
          <p:cNvSpPr txBox="1">
            <a:spLocks noGrp="1"/>
          </p:cNvSpPr>
          <p:nvPr>
            <p:ph type="body" idx="1"/>
          </p:nvPr>
        </p:nvSpPr>
        <p:spPr>
          <a:xfrm>
            <a:off x="5412400" y="1737750"/>
            <a:ext cx="3617100" cy="17490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2200"/>
              <a:t>一言で言うと</a:t>
            </a:r>
            <a:endParaRPr sz="2200"/>
          </a:p>
          <a:p>
            <a:pPr marL="0" lvl="0" indent="0" algn="l" rtl="0">
              <a:spcBef>
                <a:spcPts val="700"/>
              </a:spcBef>
              <a:spcAft>
                <a:spcPts val="0"/>
              </a:spcAft>
              <a:buNone/>
            </a:pPr>
            <a:r>
              <a:rPr lang="ja" sz="2200"/>
              <a:t>「練習してうまくなるAI」</a:t>
            </a:r>
            <a:endParaRPr sz="2200"/>
          </a:p>
          <a:p>
            <a:pPr marL="0" lvl="0" indent="0" algn="l" rtl="0">
              <a:spcBef>
                <a:spcPts val="700"/>
              </a:spcBef>
              <a:spcAft>
                <a:spcPts val="0"/>
              </a:spcAft>
              <a:buClr>
                <a:schemeClr val="dk1"/>
              </a:buClr>
              <a:buSzPts val="1100"/>
              <a:buFont typeface="Arial"/>
              <a:buNone/>
            </a:pPr>
            <a:r>
              <a:rPr lang="ja" sz="2200">
                <a:solidFill>
                  <a:schemeClr val="dk2"/>
                </a:solidFill>
              </a:rPr>
              <a:t>「練習して強くなるAI」</a:t>
            </a:r>
            <a:endParaRPr/>
          </a:p>
        </p:txBody>
      </p:sp>
      <p:pic>
        <p:nvPicPr>
          <p:cNvPr id="601" name="Google Shape;601;p74"/>
          <p:cNvPicPr preferRelativeResize="0"/>
          <p:nvPr/>
        </p:nvPicPr>
        <p:blipFill>
          <a:blip r:embed="rId3">
            <a:alphaModFix/>
          </a:blip>
          <a:stretch>
            <a:fillRect/>
          </a:stretch>
        </p:blipFill>
        <p:spPr>
          <a:xfrm>
            <a:off x="485000" y="1623150"/>
            <a:ext cx="4742176" cy="2536349"/>
          </a:xfrm>
          <a:prstGeom prst="rect">
            <a:avLst/>
          </a:prstGeom>
          <a:noFill/>
          <a:ln>
            <a:noFill/>
          </a:ln>
        </p:spPr>
      </p:pic>
      <p:sp>
        <p:nvSpPr>
          <p:cNvPr id="602" name="Google Shape;602;p74"/>
          <p:cNvSpPr/>
          <p:nvPr/>
        </p:nvSpPr>
        <p:spPr>
          <a:xfrm>
            <a:off x="3381000" y="2360950"/>
            <a:ext cx="1191000" cy="1464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603" name="Google Shape;603;p74"/>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
        <p:nvSpPr>
          <p:cNvPr id="604" name="Google Shape;604;p74"/>
          <p:cNvSpPr txBox="1"/>
          <p:nvPr/>
        </p:nvSpPr>
        <p:spPr>
          <a:xfrm>
            <a:off x="5567650" y="3894700"/>
            <a:ext cx="3306600" cy="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※強化学習では</a:t>
            </a:r>
            <a:r>
              <a:rPr lang="ja" sz="1100">
                <a:solidFill>
                  <a:schemeClr val="dk1"/>
                </a:solidFill>
                <a:latin typeface="HiraKakuPro-W3"/>
                <a:ea typeface="HiraKakuPro-W3"/>
                <a:cs typeface="HiraKakuPro-W3"/>
                <a:sym typeface="HiraKakuPro-W3"/>
              </a:rPr>
              <a:t>学習用の</a:t>
            </a:r>
            <a:r>
              <a:rPr lang="ja" sz="1100">
                <a:latin typeface="HiraKakuPro-W3"/>
                <a:ea typeface="HiraKakuPro-W3"/>
                <a:cs typeface="HiraKakuPro-W3"/>
                <a:sym typeface="HiraKakuPro-W3"/>
              </a:rPr>
              <a:t>データを与えません</a:t>
            </a:r>
            <a:endParaRPr sz="1100">
              <a:latin typeface="HiraKakuPro-W3"/>
              <a:ea typeface="HiraKakuPro-W3"/>
              <a:cs typeface="HiraKakuPro-W3"/>
              <a:sym typeface="HiraKakuPro-W3"/>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練習してうまくなるには...</a:t>
            </a:r>
            <a:endParaRPr/>
          </a:p>
        </p:txBody>
      </p:sp>
      <p:sp>
        <p:nvSpPr>
          <p:cNvPr id="610" name="Google Shape;610;p75"/>
          <p:cNvSpPr txBox="1">
            <a:spLocks noGrp="1"/>
          </p:cNvSpPr>
          <p:nvPr>
            <p:ph type="body" idx="1"/>
          </p:nvPr>
        </p:nvSpPr>
        <p:spPr>
          <a:xfrm>
            <a:off x="463650" y="1381125"/>
            <a:ext cx="8064300" cy="2192100"/>
          </a:xfrm>
          <a:prstGeom prst="rect">
            <a:avLst/>
          </a:prstGeom>
        </p:spPr>
        <p:txBody>
          <a:bodyPr spcFirstLastPara="1" wrap="square" lIns="102500" tIns="102500" rIns="102500" bIns="102500" anchor="t" anchorCtr="0">
            <a:noAutofit/>
          </a:bodyPr>
          <a:lstStyle/>
          <a:p>
            <a:pPr marL="0" lvl="0" indent="0" algn="l" rtl="0">
              <a:lnSpc>
                <a:spcPct val="150000"/>
              </a:lnSpc>
              <a:spcBef>
                <a:spcPts val="700"/>
              </a:spcBef>
              <a:spcAft>
                <a:spcPts val="0"/>
              </a:spcAft>
              <a:buNone/>
            </a:pPr>
            <a:r>
              <a:rPr lang="ja" sz="2200"/>
              <a:t>例えば次のような例を考えてみよう</a:t>
            </a:r>
            <a:endParaRPr sz="2200"/>
          </a:p>
          <a:p>
            <a:pPr marL="457200" lvl="0" indent="-355600" algn="l" rtl="0">
              <a:lnSpc>
                <a:spcPct val="150000"/>
              </a:lnSpc>
              <a:spcBef>
                <a:spcPts val="700"/>
              </a:spcBef>
              <a:spcAft>
                <a:spcPts val="0"/>
              </a:spcAft>
              <a:buSzPts val="2000"/>
              <a:buChar char="●"/>
            </a:pPr>
            <a:r>
              <a:rPr lang="ja" sz="2000"/>
              <a:t>自転車に乗れない子が1人で練習する場合</a:t>
            </a:r>
            <a:endParaRPr sz="2000"/>
          </a:p>
          <a:p>
            <a:pPr marL="457200" lvl="0" indent="-355600" algn="l" rtl="0">
              <a:lnSpc>
                <a:spcPct val="150000"/>
              </a:lnSpc>
              <a:spcBef>
                <a:spcPts val="0"/>
              </a:spcBef>
              <a:spcAft>
                <a:spcPts val="0"/>
              </a:spcAft>
              <a:buSzPts val="2000"/>
              <a:buChar char="●"/>
            </a:pPr>
            <a:r>
              <a:rPr lang="ja" sz="2000"/>
              <a:t>逆上がりができない子が1人で練習する場合</a:t>
            </a:r>
            <a:endParaRPr sz="2000"/>
          </a:p>
          <a:p>
            <a:pPr marL="457200" lvl="0" indent="-355600" algn="l" rtl="0">
              <a:lnSpc>
                <a:spcPct val="150000"/>
              </a:lnSpc>
              <a:spcBef>
                <a:spcPts val="0"/>
              </a:spcBef>
              <a:spcAft>
                <a:spcPts val="0"/>
              </a:spcAft>
              <a:buSzPts val="2000"/>
              <a:buChar char="●"/>
            </a:pPr>
            <a:r>
              <a:rPr lang="ja" sz="2000"/>
              <a:t>赤ちゃんが歩けるようになる</a:t>
            </a:r>
            <a:endParaRPr sz="2000"/>
          </a:p>
          <a:p>
            <a:pPr marL="0" lvl="0" indent="0" algn="l" rtl="0">
              <a:lnSpc>
                <a:spcPct val="150000"/>
              </a:lnSpc>
              <a:spcBef>
                <a:spcPts val="700"/>
              </a:spcBef>
              <a:spcAft>
                <a:spcPts val="0"/>
              </a:spcAft>
              <a:buNone/>
            </a:pPr>
            <a:endParaRPr sz="2000"/>
          </a:p>
        </p:txBody>
      </p:sp>
      <p:pic>
        <p:nvPicPr>
          <p:cNvPr id="611" name="Google Shape;611;p75"/>
          <p:cNvPicPr preferRelativeResize="0"/>
          <p:nvPr/>
        </p:nvPicPr>
        <p:blipFill>
          <a:blip r:embed="rId3">
            <a:alphaModFix/>
          </a:blip>
          <a:stretch>
            <a:fillRect/>
          </a:stretch>
        </p:blipFill>
        <p:spPr>
          <a:xfrm>
            <a:off x="4572001" y="3365800"/>
            <a:ext cx="1303025" cy="1519575"/>
          </a:xfrm>
          <a:prstGeom prst="rect">
            <a:avLst/>
          </a:prstGeom>
          <a:noFill/>
          <a:ln>
            <a:noFill/>
          </a:ln>
        </p:spPr>
      </p:pic>
      <p:pic>
        <p:nvPicPr>
          <p:cNvPr id="612" name="Google Shape;612;p75"/>
          <p:cNvPicPr preferRelativeResize="0"/>
          <p:nvPr/>
        </p:nvPicPr>
        <p:blipFill>
          <a:blip r:embed="rId4">
            <a:alphaModFix/>
          </a:blip>
          <a:stretch>
            <a:fillRect/>
          </a:stretch>
        </p:blipFill>
        <p:spPr>
          <a:xfrm>
            <a:off x="6130261" y="3365804"/>
            <a:ext cx="1342922" cy="1519574"/>
          </a:xfrm>
          <a:prstGeom prst="rect">
            <a:avLst/>
          </a:prstGeom>
          <a:noFill/>
          <a:ln>
            <a:noFill/>
          </a:ln>
        </p:spPr>
      </p:pic>
      <p:pic>
        <p:nvPicPr>
          <p:cNvPr id="613" name="Google Shape;613;p75"/>
          <p:cNvPicPr preferRelativeResize="0"/>
          <p:nvPr/>
        </p:nvPicPr>
        <p:blipFill>
          <a:blip r:embed="rId5">
            <a:alphaModFix/>
          </a:blip>
          <a:stretch>
            <a:fillRect/>
          </a:stretch>
        </p:blipFill>
        <p:spPr>
          <a:xfrm>
            <a:off x="7650450" y="3689075"/>
            <a:ext cx="743165" cy="873026"/>
          </a:xfrm>
          <a:prstGeom prst="rect">
            <a:avLst/>
          </a:prstGeom>
          <a:noFill/>
          <a:ln>
            <a:noFill/>
          </a:ln>
        </p:spPr>
      </p:pic>
      <p:sp>
        <p:nvSpPr>
          <p:cNvPr id="614" name="Google Shape;614;p75"/>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例）自転車に乗れるようになるには...</a:t>
            </a:r>
            <a:endParaRPr/>
          </a:p>
        </p:txBody>
      </p:sp>
      <p:sp>
        <p:nvSpPr>
          <p:cNvPr id="620" name="Google Shape;620;p76"/>
          <p:cNvSpPr txBox="1">
            <a:spLocks noGrp="1"/>
          </p:cNvSpPr>
          <p:nvPr>
            <p:ph type="body" idx="1"/>
          </p:nvPr>
        </p:nvSpPr>
        <p:spPr>
          <a:xfrm>
            <a:off x="651850" y="1425188"/>
            <a:ext cx="7066200" cy="17718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転ばないようにバランスをとる</a:t>
            </a:r>
            <a:endParaRPr sz="2000"/>
          </a:p>
          <a:p>
            <a:pPr marL="457200" lvl="0" indent="-355600" algn="l" rtl="0">
              <a:lnSpc>
                <a:spcPct val="150000"/>
              </a:lnSpc>
              <a:spcBef>
                <a:spcPts val="0"/>
              </a:spcBef>
              <a:spcAft>
                <a:spcPts val="0"/>
              </a:spcAft>
              <a:buSzPts val="2000"/>
              <a:buChar char="●"/>
            </a:pPr>
            <a:r>
              <a:rPr lang="ja" sz="2000"/>
              <a:t>ペダルをこいで前に進む</a:t>
            </a:r>
            <a:endParaRPr sz="2000"/>
          </a:p>
          <a:p>
            <a:pPr marL="457200" lvl="0" indent="-355600" algn="l" rtl="0">
              <a:lnSpc>
                <a:spcPct val="150000"/>
              </a:lnSpc>
              <a:spcBef>
                <a:spcPts val="0"/>
              </a:spcBef>
              <a:spcAft>
                <a:spcPts val="0"/>
              </a:spcAft>
              <a:buSzPts val="2000"/>
              <a:buChar char="●"/>
            </a:pPr>
            <a:r>
              <a:rPr lang="ja" sz="2000"/>
              <a:t>止まるタイミングでブレーキをかける</a:t>
            </a:r>
            <a:endParaRPr sz="2000"/>
          </a:p>
          <a:p>
            <a:pPr marL="0" lvl="0" indent="0" algn="l" rtl="0">
              <a:lnSpc>
                <a:spcPct val="150000"/>
              </a:lnSpc>
              <a:spcBef>
                <a:spcPts val="700"/>
              </a:spcBef>
              <a:spcAft>
                <a:spcPts val="0"/>
              </a:spcAft>
              <a:buNone/>
            </a:pPr>
            <a:endParaRPr sz="2200"/>
          </a:p>
          <a:p>
            <a:pPr marL="0" lvl="0" indent="0" algn="l" rtl="0">
              <a:lnSpc>
                <a:spcPct val="150000"/>
              </a:lnSpc>
              <a:spcBef>
                <a:spcPts val="700"/>
              </a:spcBef>
              <a:spcAft>
                <a:spcPts val="0"/>
              </a:spcAft>
              <a:buNone/>
            </a:pPr>
            <a:endParaRPr sz="1900"/>
          </a:p>
          <a:p>
            <a:pPr marL="457200" lvl="0" indent="0" algn="l" rtl="0">
              <a:spcBef>
                <a:spcPts val="700"/>
              </a:spcBef>
              <a:spcAft>
                <a:spcPts val="0"/>
              </a:spcAft>
              <a:buNone/>
            </a:pPr>
            <a:endParaRPr/>
          </a:p>
        </p:txBody>
      </p:sp>
      <p:sp>
        <p:nvSpPr>
          <p:cNvPr id="621" name="Google Shape;621;p76"/>
          <p:cNvSpPr/>
          <p:nvPr/>
        </p:nvSpPr>
        <p:spPr>
          <a:xfrm>
            <a:off x="552950" y="3805275"/>
            <a:ext cx="6099000" cy="694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700"/>
              </a:spcBef>
              <a:spcAft>
                <a:spcPts val="0"/>
              </a:spcAft>
              <a:buClr>
                <a:schemeClr val="dk1"/>
              </a:buClr>
              <a:buSzPts val="1100"/>
              <a:buFont typeface="Arial"/>
              <a:buNone/>
            </a:pPr>
            <a:r>
              <a:rPr lang="ja" sz="1700" b="1">
                <a:solidFill>
                  <a:schemeClr val="dk2"/>
                </a:solidFill>
                <a:latin typeface="HiraKakuPro-W3"/>
                <a:ea typeface="HiraKakuPro-W3"/>
                <a:cs typeface="HiraKakuPro-W3"/>
                <a:sym typeface="HiraKakuPro-W3"/>
              </a:rPr>
              <a:t>これらを失敗しながらコツをつかんでいく必要がある！</a:t>
            </a:r>
            <a:endParaRPr sz="1200">
              <a:latin typeface="HiraKakuPro-W3"/>
              <a:ea typeface="HiraKakuPro-W3"/>
              <a:cs typeface="HiraKakuPro-W3"/>
              <a:sym typeface="HiraKakuPro-W3"/>
            </a:endParaRPr>
          </a:p>
        </p:txBody>
      </p:sp>
      <p:sp>
        <p:nvSpPr>
          <p:cNvPr id="622" name="Google Shape;622;p76"/>
          <p:cNvSpPr/>
          <p:nvPr/>
        </p:nvSpPr>
        <p:spPr>
          <a:xfrm>
            <a:off x="3016875" y="3197000"/>
            <a:ext cx="432900" cy="48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pic>
        <p:nvPicPr>
          <p:cNvPr id="623" name="Google Shape;623;p76"/>
          <p:cNvPicPr preferRelativeResize="0"/>
          <p:nvPr/>
        </p:nvPicPr>
        <p:blipFill>
          <a:blip r:embed="rId3">
            <a:alphaModFix/>
          </a:blip>
          <a:stretch>
            <a:fillRect/>
          </a:stretch>
        </p:blipFill>
        <p:spPr>
          <a:xfrm>
            <a:off x="6832598" y="1685850"/>
            <a:ext cx="1949676" cy="1771801"/>
          </a:xfrm>
          <a:prstGeom prst="rect">
            <a:avLst/>
          </a:prstGeom>
          <a:noFill/>
          <a:ln>
            <a:noFill/>
          </a:ln>
        </p:spPr>
      </p:pic>
      <p:sp>
        <p:nvSpPr>
          <p:cNvPr id="624" name="Google Shape;624;p76"/>
          <p:cNvSpPr txBox="1"/>
          <p:nvPr/>
        </p:nvSpPr>
        <p:spPr>
          <a:xfrm>
            <a:off x="3255550" y="4500075"/>
            <a:ext cx="3306600" cy="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※大人に教わらないでやるのはなかなか大変....</a:t>
            </a:r>
            <a:endParaRPr sz="1100">
              <a:latin typeface="HiraKakuPro-W3"/>
              <a:ea typeface="HiraKakuPro-W3"/>
              <a:cs typeface="HiraKakuPro-W3"/>
              <a:sym typeface="HiraKakuPro-W3"/>
            </a:endParaRPr>
          </a:p>
        </p:txBody>
      </p:sp>
      <p:sp>
        <p:nvSpPr>
          <p:cNvPr id="625" name="Google Shape;625;p76"/>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いきなり上手に乗れるわけではない...</a:t>
            </a:r>
            <a:endParaRPr/>
          </a:p>
        </p:txBody>
      </p:sp>
      <p:sp>
        <p:nvSpPr>
          <p:cNvPr id="631" name="Google Shape;631;p77"/>
          <p:cNvSpPr txBox="1">
            <a:spLocks noGrp="1"/>
          </p:cNvSpPr>
          <p:nvPr>
            <p:ph type="body" idx="1"/>
          </p:nvPr>
        </p:nvSpPr>
        <p:spPr>
          <a:xfrm>
            <a:off x="651850" y="1425200"/>
            <a:ext cx="8658300" cy="17718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AutoNum type="arabicPeriod"/>
            </a:pPr>
            <a:r>
              <a:rPr lang="ja" sz="2000"/>
              <a:t>失敗を繰り返すうちに、うまく行くことがある </a:t>
            </a:r>
            <a:r>
              <a:rPr lang="ja" sz="1400">
                <a:solidFill>
                  <a:srgbClr val="D9D9D9"/>
                </a:solidFill>
              </a:rPr>
              <a:t>→あれ？うまくいった</a:t>
            </a:r>
            <a:endParaRPr sz="1400"/>
          </a:p>
          <a:p>
            <a:pPr marL="457200" lvl="0" indent="-355600" algn="l" rtl="0">
              <a:lnSpc>
                <a:spcPct val="150000"/>
              </a:lnSpc>
              <a:spcBef>
                <a:spcPts val="0"/>
              </a:spcBef>
              <a:spcAft>
                <a:spcPts val="0"/>
              </a:spcAft>
              <a:buSzPts val="2000"/>
              <a:buAutoNum type="arabicPeriod"/>
            </a:pPr>
            <a:r>
              <a:rPr lang="ja" sz="2000"/>
              <a:t>うまく行くためのコツに気づく</a:t>
            </a:r>
            <a:r>
              <a:rPr lang="ja" sz="2000">
                <a:solidFill>
                  <a:srgbClr val="D9D9D9"/>
                </a:solidFill>
              </a:rPr>
              <a:t> </a:t>
            </a:r>
            <a:endParaRPr sz="2000">
              <a:solidFill>
                <a:srgbClr val="D9D9D9"/>
              </a:solidFill>
            </a:endParaRPr>
          </a:p>
          <a:p>
            <a:pPr marL="457200" lvl="0" indent="-355600" algn="l" rtl="0">
              <a:lnSpc>
                <a:spcPct val="150000"/>
              </a:lnSpc>
              <a:spcBef>
                <a:spcPts val="0"/>
              </a:spcBef>
              <a:spcAft>
                <a:spcPts val="0"/>
              </a:spcAft>
              <a:buSzPts val="2000"/>
              <a:buAutoNum type="arabicPeriod"/>
            </a:pPr>
            <a:r>
              <a:rPr lang="ja" sz="2000"/>
              <a:t>コツを実行したら、前よりちょっとうまく乗れた！</a:t>
            </a:r>
            <a:endParaRPr sz="2000"/>
          </a:p>
          <a:p>
            <a:pPr marL="0" lvl="0" indent="0" algn="l" rtl="0">
              <a:lnSpc>
                <a:spcPct val="150000"/>
              </a:lnSpc>
              <a:spcBef>
                <a:spcPts val="700"/>
              </a:spcBef>
              <a:spcAft>
                <a:spcPts val="0"/>
              </a:spcAft>
              <a:buNone/>
            </a:pPr>
            <a:endParaRPr sz="2000"/>
          </a:p>
          <a:p>
            <a:pPr marL="0" lvl="0" indent="0" algn="l" rtl="0">
              <a:lnSpc>
                <a:spcPct val="150000"/>
              </a:lnSpc>
              <a:spcBef>
                <a:spcPts val="700"/>
              </a:spcBef>
              <a:spcAft>
                <a:spcPts val="0"/>
              </a:spcAft>
              <a:buNone/>
            </a:pPr>
            <a:endParaRPr sz="1700"/>
          </a:p>
          <a:p>
            <a:pPr marL="457200" lvl="0" indent="0" algn="l" rtl="0">
              <a:spcBef>
                <a:spcPts val="700"/>
              </a:spcBef>
              <a:spcAft>
                <a:spcPts val="0"/>
              </a:spcAft>
              <a:buNone/>
            </a:pPr>
            <a:endParaRPr sz="1600"/>
          </a:p>
        </p:txBody>
      </p:sp>
      <p:pic>
        <p:nvPicPr>
          <p:cNvPr id="632" name="Google Shape;632;p77"/>
          <p:cNvPicPr preferRelativeResize="0"/>
          <p:nvPr/>
        </p:nvPicPr>
        <p:blipFill>
          <a:blip r:embed="rId3">
            <a:alphaModFix/>
          </a:blip>
          <a:stretch>
            <a:fillRect/>
          </a:stretch>
        </p:blipFill>
        <p:spPr>
          <a:xfrm>
            <a:off x="7653325" y="2744850"/>
            <a:ext cx="1162950" cy="1356225"/>
          </a:xfrm>
          <a:prstGeom prst="rect">
            <a:avLst/>
          </a:prstGeom>
          <a:noFill/>
          <a:ln>
            <a:noFill/>
          </a:ln>
        </p:spPr>
      </p:pic>
      <p:sp>
        <p:nvSpPr>
          <p:cNvPr id="633" name="Google Shape;633;p77"/>
          <p:cNvSpPr/>
          <p:nvPr/>
        </p:nvSpPr>
        <p:spPr>
          <a:xfrm>
            <a:off x="651850" y="3792900"/>
            <a:ext cx="6519300" cy="694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700"/>
              </a:spcBef>
              <a:spcAft>
                <a:spcPts val="0"/>
              </a:spcAft>
              <a:buNone/>
            </a:pPr>
            <a:r>
              <a:rPr lang="ja" sz="1700" b="1">
                <a:solidFill>
                  <a:schemeClr val="dk2"/>
                </a:solidFill>
                <a:latin typeface="HiraKakuPro-W3"/>
                <a:ea typeface="HiraKakuPro-W3"/>
                <a:cs typeface="HiraKakuPro-W3"/>
                <a:sym typeface="HiraKakuPro-W3"/>
              </a:rPr>
              <a:t>人間は1〜3を繰り返し出来なかったことが出来るようになる</a:t>
            </a:r>
            <a:endParaRPr sz="1200">
              <a:latin typeface="HiraKakuPro-W3"/>
              <a:ea typeface="HiraKakuPro-W3"/>
              <a:cs typeface="HiraKakuPro-W3"/>
              <a:sym typeface="HiraKakuPro-W3"/>
            </a:endParaRPr>
          </a:p>
        </p:txBody>
      </p:sp>
      <p:sp>
        <p:nvSpPr>
          <p:cNvPr id="634" name="Google Shape;634;p77"/>
          <p:cNvSpPr/>
          <p:nvPr/>
        </p:nvSpPr>
        <p:spPr>
          <a:xfrm>
            <a:off x="3462050" y="3122800"/>
            <a:ext cx="432900" cy="48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635" name="Google Shape;635;p77"/>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8"/>
          <p:cNvSpPr txBox="1">
            <a:spLocks noGrp="1"/>
          </p:cNvSpPr>
          <p:nvPr>
            <p:ph type="title"/>
          </p:nvPr>
        </p:nvSpPr>
        <p:spPr>
          <a:xfrm>
            <a:off x="311700" y="1675350"/>
            <a:ext cx="8520600" cy="1792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3900"/>
              <a:t>とにかく練習！</a:t>
            </a:r>
            <a:endParaRPr sz="3900"/>
          </a:p>
          <a:p>
            <a:pPr marL="0" lvl="0" indent="0" algn="ctr" rtl="0">
              <a:lnSpc>
                <a:spcPct val="150000"/>
              </a:lnSpc>
              <a:spcBef>
                <a:spcPts val="0"/>
              </a:spcBef>
              <a:spcAft>
                <a:spcPts val="0"/>
              </a:spcAft>
              <a:buNone/>
            </a:pPr>
            <a:r>
              <a:rPr lang="ja"/>
              <a:t>練習の回数・時間が多いほどうまくなる！</a:t>
            </a:r>
            <a:endParaRPr/>
          </a:p>
        </p:txBody>
      </p:sp>
      <p:sp>
        <p:nvSpPr>
          <p:cNvPr id="641" name="Google Shape;641;p78"/>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強化学習を体験してみよう①</a:t>
            </a:r>
            <a:endParaRPr/>
          </a:p>
        </p:txBody>
      </p:sp>
      <p:sp>
        <p:nvSpPr>
          <p:cNvPr id="647" name="Google Shape;647;p79"/>
          <p:cNvSpPr txBox="1">
            <a:spLocks noGrp="1"/>
          </p:cNvSpPr>
          <p:nvPr>
            <p:ph type="body" idx="1"/>
          </p:nvPr>
        </p:nvSpPr>
        <p:spPr>
          <a:xfrm>
            <a:off x="387450" y="1457325"/>
            <a:ext cx="5007300" cy="19164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一番右にたどり着くとゴール</a:t>
            </a:r>
            <a:endParaRPr/>
          </a:p>
          <a:p>
            <a:pPr marL="457200" lvl="0" indent="-342900" algn="l" rtl="0">
              <a:lnSpc>
                <a:spcPct val="150000"/>
              </a:lnSpc>
              <a:spcBef>
                <a:spcPts val="0"/>
              </a:spcBef>
              <a:spcAft>
                <a:spcPts val="0"/>
              </a:spcAft>
              <a:buSzPts val="1800"/>
              <a:buChar char="●"/>
            </a:pPr>
            <a:r>
              <a:rPr lang="ja"/>
              <a:t>ゴールにたどり着くとポイントがもらえる</a:t>
            </a:r>
            <a:endParaRPr/>
          </a:p>
          <a:p>
            <a:pPr marL="457200" lvl="0" indent="-342900" algn="l" rtl="0">
              <a:lnSpc>
                <a:spcPct val="115000"/>
              </a:lnSpc>
              <a:spcBef>
                <a:spcPts val="0"/>
              </a:spcBef>
              <a:spcAft>
                <a:spcPts val="0"/>
              </a:spcAft>
              <a:buSzPts val="1800"/>
              <a:buChar char="●"/>
            </a:pPr>
            <a:r>
              <a:rPr lang="ja"/>
              <a:t>ネコはポイントがたくさんもらえるように行動しようとする</a:t>
            </a:r>
            <a:endParaRPr/>
          </a:p>
          <a:p>
            <a:pPr marL="0" lvl="0" indent="0" algn="l" rtl="0">
              <a:spcBef>
                <a:spcPts val="700"/>
              </a:spcBef>
              <a:spcAft>
                <a:spcPts val="0"/>
              </a:spcAft>
              <a:buNone/>
            </a:pPr>
            <a:endParaRPr/>
          </a:p>
          <a:p>
            <a:pPr marL="0" lvl="0" indent="0" algn="l" rtl="0">
              <a:spcBef>
                <a:spcPts val="700"/>
              </a:spcBef>
              <a:spcAft>
                <a:spcPts val="0"/>
              </a:spcAft>
              <a:buNone/>
            </a:pPr>
            <a:r>
              <a:rPr lang="ja"/>
              <a:t>　　</a:t>
            </a:r>
            <a:r>
              <a:rPr lang="ja" sz="1200" u="sng">
                <a:solidFill>
                  <a:schemeClr val="hlink"/>
                </a:solidFill>
                <a:hlinkClick r:id="rId3"/>
              </a:rPr>
              <a:t>https://scratch.mit.edu/projects/488168812</a:t>
            </a:r>
            <a:endParaRPr sz="1200"/>
          </a:p>
        </p:txBody>
      </p:sp>
      <p:sp>
        <p:nvSpPr>
          <p:cNvPr id="648" name="Google Shape;648;p79"/>
          <p:cNvSpPr txBox="1"/>
          <p:nvPr/>
        </p:nvSpPr>
        <p:spPr>
          <a:xfrm>
            <a:off x="3962700" y="4721025"/>
            <a:ext cx="4223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900"/>
              <a:t>先生向けの説明　</a:t>
            </a:r>
            <a:r>
              <a:rPr lang="ja" sz="900" u="sng">
                <a:solidFill>
                  <a:schemeClr val="hlink"/>
                </a:solidFill>
                <a:hlinkClick r:id="rId4"/>
              </a:rPr>
              <a:t>https://qiita.com/M_Study/items/108c398de7e64c3467d1</a:t>
            </a:r>
            <a:endParaRPr sz="900"/>
          </a:p>
        </p:txBody>
      </p:sp>
      <p:pic>
        <p:nvPicPr>
          <p:cNvPr id="649" name="Google Shape;649;p79"/>
          <p:cNvPicPr preferRelativeResize="0"/>
          <p:nvPr/>
        </p:nvPicPr>
        <p:blipFill>
          <a:blip r:embed="rId5">
            <a:alphaModFix/>
          </a:blip>
          <a:stretch>
            <a:fillRect/>
          </a:stretch>
        </p:blipFill>
        <p:spPr>
          <a:xfrm>
            <a:off x="5774800" y="1418500"/>
            <a:ext cx="3042600" cy="23065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強化学習を体験してみよう②</a:t>
            </a:r>
            <a:endParaRPr/>
          </a:p>
        </p:txBody>
      </p:sp>
      <p:sp>
        <p:nvSpPr>
          <p:cNvPr id="655" name="Google Shape;655;p80"/>
          <p:cNvSpPr txBox="1">
            <a:spLocks noGrp="1"/>
          </p:cNvSpPr>
          <p:nvPr>
            <p:ph type="body" idx="1"/>
          </p:nvPr>
        </p:nvSpPr>
        <p:spPr>
          <a:xfrm>
            <a:off x="387450" y="1457325"/>
            <a:ext cx="5007300" cy="19164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迷路を作る</a:t>
            </a:r>
            <a:endParaRPr/>
          </a:p>
          <a:p>
            <a:pPr marL="457200" lvl="0" indent="-342900" algn="l" rtl="0">
              <a:lnSpc>
                <a:spcPct val="150000"/>
              </a:lnSpc>
              <a:spcBef>
                <a:spcPts val="0"/>
              </a:spcBef>
              <a:spcAft>
                <a:spcPts val="0"/>
              </a:spcAft>
              <a:buSzPts val="1800"/>
              <a:buChar char="●"/>
            </a:pPr>
            <a:r>
              <a:rPr lang="ja"/>
              <a:t>ネコがゴールに向かってウロウロする</a:t>
            </a:r>
            <a:endParaRPr/>
          </a:p>
          <a:p>
            <a:pPr marL="457200" lvl="0" indent="-342900" algn="l" rtl="0">
              <a:lnSpc>
                <a:spcPct val="115000"/>
              </a:lnSpc>
              <a:spcBef>
                <a:spcPts val="0"/>
              </a:spcBef>
              <a:spcAft>
                <a:spcPts val="0"/>
              </a:spcAft>
              <a:buSzPts val="1800"/>
              <a:buChar char="●"/>
            </a:pPr>
            <a:r>
              <a:rPr lang="ja"/>
              <a:t>ネコはなるべく最小限のステップ数でゴールできるように行動しようとする</a:t>
            </a:r>
            <a:endParaRPr/>
          </a:p>
          <a:p>
            <a:pPr marL="0" lvl="0" indent="0" algn="l" rtl="0">
              <a:spcBef>
                <a:spcPts val="700"/>
              </a:spcBef>
              <a:spcAft>
                <a:spcPts val="0"/>
              </a:spcAft>
              <a:buNone/>
            </a:pPr>
            <a:endParaRPr/>
          </a:p>
          <a:p>
            <a:pPr marL="0" lvl="0" indent="0" algn="l" rtl="0">
              <a:spcBef>
                <a:spcPts val="700"/>
              </a:spcBef>
              <a:spcAft>
                <a:spcPts val="0"/>
              </a:spcAft>
              <a:buNone/>
            </a:pPr>
            <a:r>
              <a:rPr lang="ja"/>
              <a:t>　　</a:t>
            </a:r>
            <a:r>
              <a:rPr lang="ja" sz="1300" u="sng">
                <a:solidFill>
                  <a:schemeClr val="hlink"/>
                </a:solidFill>
                <a:hlinkClick r:id="rId3"/>
              </a:rPr>
              <a:t>https://scratch.mit.edu/projects/490066455</a:t>
            </a:r>
            <a:endParaRPr sz="700"/>
          </a:p>
        </p:txBody>
      </p:sp>
      <p:sp>
        <p:nvSpPr>
          <p:cNvPr id="656" name="Google Shape;656;p80"/>
          <p:cNvSpPr txBox="1"/>
          <p:nvPr/>
        </p:nvSpPr>
        <p:spPr>
          <a:xfrm>
            <a:off x="3962700" y="4721025"/>
            <a:ext cx="4223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900"/>
              <a:t>先生向けの説明　</a:t>
            </a:r>
            <a:r>
              <a:rPr lang="ja" sz="900" u="sng">
                <a:solidFill>
                  <a:schemeClr val="hlink"/>
                </a:solidFill>
                <a:hlinkClick r:id="rId4"/>
              </a:rPr>
              <a:t>https://qiita.com/M_Study/items/108c398de7e64c3467d1</a:t>
            </a:r>
            <a:endParaRPr sz="900"/>
          </a:p>
        </p:txBody>
      </p:sp>
      <p:pic>
        <p:nvPicPr>
          <p:cNvPr id="657" name="Google Shape;657;p80"/>
          <p:cNvPicPr preferRelativeResize="0"/>
          <p:nvPr/>
        </p:nvPicPr>
        <p:blipFill>
          <a:blip r:embed="rId5">
            <a:alphaModFix/>
          </a:blip>
          <a:stretch>
            <a:fillRect/>
          </a:stretch>
        </p:blipFill>
        <p:spPr>
          <a:xfrm>
            <a:off x="5547150" y="1343494"/>
            <a:ext cx="3444448" cy="283860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1"/>
          <p:cNvSpPr txBox="1">
            <a:spLocks noGrp="1"/>
          </p:cNvSpPr>
          <p:nvPr>
            <p:ph type="title"/>
          </p:nvPr>
        </p:nvSpPr>
        <p:spPr>
          <a:xfrm>
            <a:off x="1426650" y="1836075"/>
            <a:ext cx="6290700" cy="1792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3000"/>
              <a:t>コンピュータだけで勝手に</a:t>
            </a:r>
            <a:br>
              <a:rPr lang="ja" sz="3000"/>
            </a:br>
            <a:r>
              <a:rPr lang="ja" sz="3000"/>
              <a:t>学習するようにしたのが</a:t>
            </a:r>
            <a:r>
              <a:rPr lang="ja" sz="3000">
                <a:highlight>
                  <a:srgbClr val="FFFF00"/>
                </a:highlight>
              </a:rPr>
              <a:t>強化学習</a:t>
            </a:r>
            <a:endParaRPr sz="2400">
              <a:highlight>
                <a:srgbClr val="FFFF00"/>
              </a:highlight>
            </a:endParaRPr>
          </a:p>
        </p:txBody>
      </p:sp>
      <p:sp>
        <p:nvSpPr>
          <p:cNvPr id="663" name="Google Shape;663;p81"/>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強化学習を使って作られた囲碁のAIプログラム</a:t>
            </a:r>
            <a:endParaRPr/>
          </a:p>
        </p:txBody>
      </p:sp>
      <p:sp>
        <p:nvSpPr>
          <p:cNvPr id="669" name="Google Shape;669;p82"/>
          <p:cNvSpPr txBox="1">
            <a:spLocks noGrp="1"/>
          </p:cNvSpPr>
          <p:nvPr>
            <p:ph type="body" idx="1"/>
          </p:nvPr>
        </p:nvSpPr>
        <p:spPr>
          <a:xfrm>
            <a:off x="387450" y="1228725"/>
            <a:ext cx="80643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プロの棋士に勝利した囲碁AI</a:t>
            </a:r>
            <a:endParaRPr sz="2200"/>
          </a:p>
          <a:p>
            <a:pPr marL="914400" lvl="1" indent="-368300" algn="l" rtl="0">
              <a:lnSpc>
                <a:spcPct val="150000"/>
              </a:lnSpc>
              <a:spcBef>
                <a:spcPts val="0"/>
              </a:spcBef>
              <a:spcAft>
                <a:spcPts val="0"/>
              </a:spcAft>
              <a:buSzPts val="2200"/>
              <a:buChar char="○"/>
            </a:pPr>
            <a:r>
              <a:rPr lang="ja" sz="2200"/>
              <a:t>AIにルールを教える</a:t>
            </a:r>
            <a:endParaRPr sz="2200"/>
          </a:p>
          <a:p>
            <a:pPr marL="914400" lvl="1" indent="-368300" algn="l" rtl="0">
              <a:lnSpc>
                <a:spcPct val="150000"/>
              </a:lnSpc>
              <a:spcBef>
                <a:spcPts val="0"/>
              </a:spcBef>
              <a:spcAft>
                <a:spcPts val="0"/>
              </a:spcAft>
              <a:buSzPts val="2200"/>
              <a:buChar char="○"/>
            </a:pPr>
            <a:r>
              <a:rPr lang="ja" sz="2200"/>
              <a:t>AI同士で何百万回と対戦をさせる</a:t>
            </a:r>
            <a:endParaRPr sz="2200"/>
          </a:p>
          <a:p>
            <a:pPr marL="914400" lvl="1" indent="-368300" algn="l" rtl="0">
              <a:lnSpc>
                <a:spcPct val="115000"/>
              </a:lnSpc>
              <a:spcBef>
                <a:spcPts val="0"/>
              </a:spcBef>
              <a:spcAft>
                <a:spcPts val="0"/>
              </a:spcAft>
              <a:buSzPts val="2200"/>
              <a:buChar char="○"/>
            </a:pPr>
            <a:r>
              <a:rPr lang="ja" sz="2200"/>
              <a:t>打った手が勝利につながるか？を調べて良い手だった場合は</a:t>
            </a:r>
            <a:r>
              <a:rPr lang="ja" sz="2200">
                <a:highlight>
                  <a:srgbClr val="FFFF00"/>
                </a:highlight>
              </a:rPr>
              <a:t>報酬(ポイント)を与える</a:t>
            </a:r>
            <a:endParaRPr sz="2200">
              <a:highlight>
                <a:srgbClr val="FFFF00"/>
              </a:highlight>
            </a:endParaRPr>
          </a:p>
          <a:p>
            <a:pPr marL="0" lvl="0" indent="0" algn="l" rtl="0">
              <a:lnSpc>
                <a:spcPct val="150000"/>
              </a:lnSpc>
              <a:spcBef>
                <a:spcPts val="700"/>
              </a:spcBef>
              <a:spcAft>
                <a:spcPts val="0"/>
              </a:spcAft>
              <a:buNone/>
            </a:pPr>
            <a:endParaRPr sz="2200"/>
          </a:p>
        </p:txBody>
      </p:sp>
      <p:pic>
        <p:nvPicPr>
          <p:cNvPr id="670" name="Google Shape;670;p82"/>
          <p:cNvPicPr preferRelativeResize="0"/>
          <p:nvPr/>
        </p:nvPicPr>
        <p:blipFill>
          <a:blip r:embed="rId3">
            <a:alphaModFix/>
          </a:blip>
          <a:stretch>
            <a:fillRect/>
          </a:stretch>
        </p:blipFill>
        <p:spPr>
          <a:xfrm>
            <a:off x="6617050" y="3325790"/>
            <a:ext cx="1910900" cy="1728303"/>
          </a:xfrm>
          <a:prstGeom prst="rect">
            <a:avLst/>
          </a:prstGeom>
          <a:noFill/>
          <a:ln>
            <a:noFill/>
          </a:ln>
        </p:spPr>
      </p:pic>
      <p:sp>
        <p:nvSpPr>
          <p:cNvPr id="671" name="Google Shape;671;p82"/>
          <p:cNvSpPr txBox="1"/>
          <p:nvPr/>
        </p:nvSpPr>
        <p:spPr>
          <a:xfrm>
            <a:off x="1227825" y="4124325"/>
            <a:ext cx="3618900" cy="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※1）人間は囲碁のルールしか教えない。</a:t>
            </a:r>
            <a:endParaRPr sz="1100">
              <a:latin typeface="HiraKakuPro-W3"/>
              <a:ea typeface="HiraKakuPro-W3"/>
              <a:cs typeface="HiraKakuPro-W3"/>
              <a:sym typeface="HiraKakuPro-W3"/>
            </a:endParaRPr>
          </a:p>
          <a:p>
            <a:pPr marL="0" lvl="0" indent="0" algn="l" rtl="0">
              <a:spcBef>
                <a:spcPts val="0"/>
              </a:spcBef>
              <a:spcAft>
                <a:spcPts val="0"/>
              </a:spcAft>
              <a:buNone/>
            </a:pPr>
            <a:r>
              <a:rPr lang="ja" sz="1100">
                <a:latin typeface="HiraKakuPro-W3"/>
                <a:ea typeface="HiraKakuPro-W3"/>
                <a:cs typeface="HiraKakuPro-W3"/>
                <a:sym typeface="HiraKakuPro-W3"/>
              </a:rPr>
              <a:t>※2）良い手/悪い手の基準も教えない。</a:t>
            </a:r>
            <a:endParaRPr sz="1100">
              <a:latin typeface="HiraKakuPro-W3"/>
              <a:ea typeface="HiraKakuPro-W3"/>
              <a:cs typeface="HiraKakuPro-W3"/>
              <a:sym typeface="HiraKakuPro-W3"/>
            </a:endParaRPr>
          </a:p>
        </p:txBody>
      </p:sp>
      <p:sp>
        <p:nvSpPr>
          <p:cNvPr id="672" name="Google Shape;672;p82"/>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報酬(ポイント)とは？</a:t>
            </a:r>
            <a:endParaRPr/>
          </a:p>
        </p:txBody>
      </p:sp>
      <p:sp>
        <p:nvSpPr>
          <p:cNvPr id="678" name="Google Shape;678;p83"/>
          <p:cNvSpPr txBox="1">
            <a:spLocks noGrp="1"/>
          </p:cNvSpPr>
          <p:nvPr>
            <p:ph type="body" idx="1"/>
          </p:nvPr>
        </p:nvSpPr>
        <p:spPr>
          <a:xfrm>
            <a:off x="416025" y="1426550"/>
            <a:ext cx="8064300" cy="1343100"/>
          </a:xfrm>
          <a:prstGeom prst="rect">
            <a:avLst/>
          </a:prstGeom>
        </p:spPr>
        <p:txBody>
          <a:bodyPr spcFirstLastPara="1" wrap="square" lIns="102500" tIns="102500" rIns="102500" bIns="102500" anchor="t" anchorCtr="0">
            <a:noAutofit/>
          </a:bodyPr>
          <a:lstStyle/>
          <a:p>
            <a:pPr marL="457200" lvl="0" indent="-368300" algn="l" rtl="0">
              <a:lnSpc>
                <a:spcPct val="115000"/>
              </a:lnSpc>
              <a:spcBef>
                <a:spcPts val="700"/>
              </a:spcBef>
              <a:spcAft>
                <a:spcPts val="0"/>
              </a:spcAft>
              <a:buSzPts val="2200"/>
              <a:buChar char="●"/>
            </a:pPr>
            <a:r>
              <a:rPr lang="ja" sz="2200"/>
              <a:t>打った手が勝利につながるか？を調べて良い手だった場合は</a:t>
            </a:r>
            <a:r>
              <a:rPr lang="ja" sz="2200">
                <a:highlight>
                  <a:srgbClr val="FFFF00"/>
                </a:highlight>
              </a:rPr>
              <a:t>報酬(ポイント)を与える</a:t>
            </a:r>
            <a:endParaRPr sz="2200">
              <a:highlight>
                <a:srgbClr val="FFFF00"/>
              </a:highlight>
            </a:endParaRPr>
          </a:p>
          <a:p>
            <a:pPr marL="0" lvl="0" indent="0" algn="l" rtl="0">
              <a:lnSpc>
                <a:spcPct val="150000"/>
              </a:lnSpc>
              <a:spcBef>
                <a:spcPts val="700"/>
              </a:spcBef>
              <a:spcAft>
                <a:spcPts val="0"/>
              </a:spcAft>
              <a:buNone/>
            </a:pPr>
            <a:endParaRPr sz="2200"/>
          </a:p>
        </p:txBody>
      </p:sp>
      <p:sp>
        <p:nvSpPr>
          <p:cNvPr id="679" name="Google Shape;679;p83"/>
          <p:cNvSpPr/>
          <p:nvPr/>
        </p:nvSpPr>
        <p:spPr>
          <a:xfrm>
            <a:off x="1352325" y="3536625"/>
            <a:ext cx="4083600" cy="11190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700"/>
              </a:spcBef>
              <a:spcAft>
                <a:spcPts val="0"/>
              </a:spcAft>
              <a:buNone/>
            </a:pPr>
            <a:r>
              <a:rPr lang="ja" sz="1900" b="1">
                <a:solidFill>
                  <a:schemeClr val="dk2"/>
                </a:solidFill>
                <a:latin typeface="HiraKakuPro-W3"/>
                <a:ea typeface="HiraKakuPro-W3"/>
                <a:cs typeface="HiraKakuPro-W3"/>
                <a:sym typeface="HiraKakuPro-W3"/>
              </a:rPr>
              <a:t>お手伝いしたら</a:t>
            </a:r>
            <a:r>
              <a:rPr lang="ja" sz="1900" b="1">
                <a:solidFill>
                  <a:schemeClr val="dk2"/>
                </a:solidFill>
                <a:highlight>
                  <a:srgbClr val="FFFF00"/>
                </a:highlight>
                <a:latin typeface="HiraKakuPro-W3"/>
                <a:ea typeface="HiraKakuPro-W3"/>
                <a:cs typeface="HiraKakuPro-W3"/>
                <a:sym typeface="HiraKakuPro-W3"/>
              </a:rPr>
              <a:t>お小遣い</a:t>
            </a:r>
            <a:r>
              <a:rPr lang="ja" sz="1900" b="1">
                <a:solidFill>
                  <a:schemeClr val="dk2"/>
                </a:solidFill>
                <a:latin typeface="HiraKakuPro-W3"/>
                <a:ea typeface="HiraKakuPro-W3"/>
                <a:cs typeface="HiraKakuPro-W3"/>
                <a:sym typeface="HiraKakuPro-W3"/>
              </a:rPr>
              <a:t>もらえた</a:t>
            </a:r>
            <a:endParaRPr sz="1900" b="1">
              <a:solidFill>
                <a:schemeClr val="dk2"/>
              </a:solidFill>
              <a:latin typeface="HiraKakuPro-W3"/>
              <a:ea typeface="HiraKakuPro-W3"/>
              <a:cs typeface="HiraKakuPro-W3"/>
              <a:sym typeface="HiraKakuPro-W3"/>
            </a:endParaRPr>
          </a:p>
          <a:p>
            <a:pPr marL="0" lvl="0" indent="0" algn="l" rtl="0">
              <a:lnSpc>
                <a:spcPct val="150000"/>
              </a:lnSpc>
              <a:spcBef>
                <a:spcPts val="700"/>
              </a:spcBef>
              <a:spcAft>
                <a:spcPts val="0"/>
              </a:spcAft>
              <a:buNone/>
            </a:pPr>
            <a:r>
              <a:rPr lang="ja" sz="1900" b="1">
                <a:solidFill>
                  <a:schemeClr val="dk2"/>
                </a:solidFill>
                <a:latin typeface="HiraKakuPro-W3"/>
                <a:ea typeface="HiraKakuPro-W3"/>
                <a:cs typeface="HiraKakuPro-W3"/>
                <a:sym typeface="HiraKakuPro-W3"/>
              </a:rPr>
              <a:t> → 次もやろう</a:t>
            </a:r>
            <a:endParaRPr>
              <a:latin typeface="HiraKakuPro-W3"/>
              <a:ea typeface="HiraKakuPro-W3"/>
              <a:cs typeface="HiraKakuPro-W3"/>
              <a:sym typeface="HiraKakuPro-W3"/>
            </a:endParaRPr>
          </a:p>
        </p:txBody>
      </p:sp>
      <p:sp>
        <p:nvSpPr>
          <p:cNvPr id="680" name="Google Shape;680;p83"/>
          <p:cNvSpPr/>
          <p:nvPr/>
        </p:nvSpPr>
        <p:spPr>
          <a:xfrm>
            <a:off x="3177675" y="2571750"/>
            <a:ext cx="432900" cy="48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681" name="Google Shape;681;p83"/>
          <p:cNvSpPr txBox="1"/>
          <p:nvPr/>
        </p:nvSpPr>
        <p:spPr>
          <a:xfrm>
            <a:off x="1352325" y="3165825"/>
            <a:ext cx="1681500" cy="3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人間の場合...</a:t>
            </a:r>
            <a:endParaRPr>
              <a:latin typeface="HiraKakuPro-W3"/>
              <a:ea typeface="HiraKakuPro-W3"/>
              <a:cs typeface="HiraKakuPro-W3"/>
              <a:sym typeface="HiraKakuPro-W3"/>
            </a:endParaRPr>
          </a:p>
        </p:txBody>
      </p:sp>
      <p:pic>
        <p:nvPicPr>
          <p:cNvPr id="682" name="Google Shape;682;p83"/>
          <p:cNvPicPr preferRelativeResize="0"/>
          <p:nvPr/>
        </p:nvPicPr>
        <p:blipFill>
          <a:blip r:embed="rId3">
            <a:alphaModFix/>
          </a:blip>
          <a:stretch>
            <a:fillRect/>
          </a:stretch>
        </p:blipFill>
        <p:spPr>
          <a:xfrm>
            <a:off x="6309475" y="2868575"/>
            <a:ext cx="2047200" cy="1885976"/>
          </a:xfrm>
          <a:prstGeom prst="rect">
            <a:avLst/>
          </a:prstGeom>
          <a:noFill/>
          <a:ln>
            <a:noFill/>
          </a:ln>
        </p:spPr>
      </p:pic>
      <p:sp>
        <p:nvSpPr>
          <p:cNvPr id="683" name="Google Shape;683;p83"/>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133300" y="1992000"/>
            <a:ext cx="48774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AIって何だろう？</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つまり「良い手」を打った場合...</a:t>
            </a:r>
            <a:endParaRPr/>
          </a:p>
        </p:txBody>
      </p:sp>
      <p:sp>
        <p:nvSpPr>
          <p:cNvPr id="689" name="Google Shape;689;p84"/>
          <p:cNvSpPr txBox="1">
            <a:spLocks noGrp="1"/>
          </p:cNvSpPr>
          <p:nvPr>
            <p:ph type="body" idx="1"/>
          </p:nvPr>
        </p:nvSpPr>
        <p:spPr>
          <a:xfrm>
            <a:off x="387450" y="1228725"/>
            <a:ext cx="8366400" cy="289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報酬がもらえた手 → 報酬(ポイント)がたまる</a:t>
            </a:r>
            <a:endParaRPr sz="2200"/>
          </a:p>
          <a:p>
            <a:pPr marL="457200" lvl="0" indent="-368300" algn="l" rtl="0">
              <a:lnSpc>
                <a:spcPct val="150000"/>
              </a:lnSpc>
              <a:spcBef>
                <a:spcPts val="0"/>
              </a:spcBef>
              <a:spcAft>
                <a:spcPts val="0"/>
              </a:spcAft>
              <a:buSzPts val="2200"/>
              <a:buChar char="●"/>
            </a:pPr>
            <a:r>
              <a:rPr lang="ja" sz="2200"/>
              <a:t>同じような場面が来たら、報酬(ポイント)の高い手を打つ</a:t>
            </a:r>
            <a:endParaRPr sz="2200"/>
          </a:p>
          <a:p>
            <a:pPr marL="457200" lvl="0" indent="-368300" algn="l" rtl="0">
              <a:lnSpc>
                <a:spcPct val="150000"/>
              </a:lnSpc>
              <a:spcBef>
                <a:spcPts val="0"/>
              </a:spcBef>
              <a:spcAft>
                <a:spcPts val="0"/>
              </a:spcAft>
              <a:buSzPts val="2200"/>
              <a:buChar char="●"/>
            </a:pPr>
            <a:r>
              <a:rPr lang="ja" sz="2200"/>
              <a:t>対戦が有利に進むようになる</a:t>
            </a:r>
            <a:endParaRPr sz="2200"/>
          </a:p>
          <a:p>
            <a:pPr marL="0" lvl="0" indent="0" algn="l" rtl="0">
              <a:lnSpc>
                <a:spcPct val="150000"/>
              </a:lnSpc>
              <a:spcBef>
                <a:spcPts val="700"/>
              </a:spcBef>
              <a:spcAft>
                <a:spcPts val="0"/>
              </a:spcAft>
              <a:buNone/>
            </a:pPr>
            <a:endParaRPr sz="2200"/>
          </a:p>
        </p:txBody>
      </p:sp>
      <p:pic>
        <p:nvPicPr>
          <p:cNvPr id="690" name="Google Shape;690;p84"/>
          <p:cNvPicPr preferRelativeResize="0"/>
          <p:nvPr/>
        </p:nvPicPr>
        <p:blipFill>
          <a:blip r:embed="rId3">
            <a:alphaModFix/>
          </a:blip>
          <a:stretch>
            <a:fillRect/>
          </a:stretch>
        </p:blipFill>
        <p:spPr>
          <a:xfrm>
            <a:off x="6617050" y="3325790"/>
            <a:ext cx="1910900" cy="1728303"/>
          </a:xfrm>
          <a:prstGeom prst="rect">
            <a:avLst/>
          </a:prstGeom>
          <a:noFill/>
          <a:ln>
            <a:noFill/>
          </a:ln>
        </p:spPr>
      </p:pic>
      <p:sp>
        <p:nvSpPr>
          <p:cNvPr id="691" name="Google Shape;691;p84"/>
          <p:cNvSpPr/>
          <p:nvPr/>
        </p:nvSpPr>
        <p:spPr>
          <a:xfrm>
            <a:off x="1098825" y="3586100"/>
            <a:ext cx="4590600" cy="9144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900" b="1">
                <a:solidFill>
                  <a:schemeClr val="dk2"/>
                </a:solidFill>
                <a:latin typeface="HiraKakuPro-W3"/>
                <a:ea typeface="HiraKakuPro-W3"/>
                <a:cs typeface="HiraKakuPro-W3"/>
                <a:sym typeface="HiraKakuPro-W3"/>
              </a:rPr>
              <a:t>これを繰り返すとドンドン強くなる！</a:t>
            </a:r>
            <a:endParaRPr sz="1900" b="1">
              <a:solidFill>
                <a:schemeClr val="dk2"/>
              </a:solidFill>
              <a:latin typeface="HiraKakuPro-W3"/>
              <a:ea typeface="HiraKakuPro-W3"/>
              <a:cs typeface="HiraKakuPro-W3"/>
              <a:sym typeface="HiraKakuPro-W3"/>
            </a:endParaRPr>
          </a:p>
          <a:p>
            <a:pPr marL="0" lvl="0" indent="0" algn="ctr" rtl="0">
              <a:lnSpc>
                <a:spcPct val="115000"/>
              </a:lnSpc>
              <a:spcBef>
                <a:spcPts val="0"/>
              </a:spcBef>
              <a:spcAft>
                <a:spcPts val="0"/>
              </a:spcAft>
              <a:buNone/>
            </a:pPr>
            <a:r>
              <a:rPr lang="ja" sz="1900" b="1">
                <a:solidFill>
                  <a:schemeClr val="dk2"/>
                </a:solidFill>
                <a:latin typeface="HiraKakuPro-W3"/>
                <a:ea typeface="HiraKakuPro-W3"/>
                <a:cs typeface="HiraKakuPro-W3"/>
                <a:sym typeface="HiraKakuPro-W3"/>
              </a:rPr>
              <a:t>勝てるようになる！</a:t>
            </a:r>
            <a:endParaRPr>
              <a:latin typeface="HiraKakuPro-W3"/>
              <a:ea typeface="HiraKakuPro-W3"/>
              <a:cs typeface="HiraKakuPro-W3"/>
              <a:sym typeface="HiraKakuPro-W3"/>
            </a:endParaRPr>
          </a:p>
        </p:txBody>
      </p:sp>
      <p:sp>
        <p:nvSpPr>
          <p:cNvPr id="692" name="Google Shape;692;p84"/>
          <p:cNvSpPr/>
          <p:nvPr/>
        </p:nvSpPr>
        <p:spPr>
          <a:xfrm>
            <a:off x="3177675" y="2940525"/>
            <a:ext cx="432900" cy="48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693" name="Google Shape;693;p84"/>
          <p:cNvSpPr txBox="1"/>
          <p:nvPr/>
        </p:nvSpPr>
        <p:spPr>
          <a:xfrm>
            <a:off x="333375" y="175675"/>
            <a:ext cx="2087100" cy="36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強化学習</a:t>
            </a:r>
            <a:endParaRPr sz="1100">
              <a:latin typeface="HiraKakuPro-W3"/>
              <a:ea typeface="HiraKakuPro-W3"/>
              <a:cs typeface="HiraKakuPro-W3"/>
              <a:sym typeface="HiraKakuPro-W3"/>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6"/>
          <p:cNvSpPr txBox="1">
            <a:spLocks noGrp="1"/>
          </p:cNvSpPr>
          <p:nvPr>
            <p:ph type="ctrTitle"/>
          </p:nvPr>
        </p:nvSpPr>
        <p:spPr>
          <a:xfrm>
            <a:off x="2133300" y="1992000"/>
            <a:ext cx="48774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課題</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課題</a:t>
            </a:r>
            <a:endParaRPr/>
          </a:p>
        </p:txBody>
      </p:sp>
      <p:sp>
        <p:nvSpPr>
          <p:cNvPr id="712" name="Google Shape;712;p87"/>
          <p:cNvSpPr txBox="1">
            <a:spLocks noGrp="1"/>
          </p:cNvSpPr>
          <p:nvPr>
            <p:ph type="body" idx="1"/>
          </p:nvPr>
        </p:nvSpPr>
        <p:spPr>
          <a:xfrm>
            <a:off x="539850" y="1388975"/>
            <a:ext cx="8064300" cy="29712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2000"/>
              <a:t>2014年にAmazonが社員採用AIの開発を始めたが、学習用に用いたAmazonの過去の採用者の履歴書データの大半が男性だったために偏りのあるモデルが生まれてしまい、2017年にこの採用AI開発は中止された。</a:t>
            </a:r>
            <a:endParaRPr sz="2000"/>
          </a:p>
          <a:p>
            <a:pPr marL="0" lvl="0" indent="0" algn="l" rtl="0">
              <a:spcBef>
                <a:spcPts val="700"/>
              </a:spcBef>
              <a:spcAft>
                <a:spcPts val="0"/>
              </a:spcAft>
              <a:buNone/>
            </a:pPr>
            <a:r>
              <a:rPr lang="ja" sz="2000"/>
              <a:t>このように偏った学習データを与えることで発生する「バイアス」を防ぐために有効な対応方法として相応しくないものを1つ選びなさい。</a:t>
            </a:r>
            <a:endParaRPr sz="2000"/>
          </a:p>
        </p:txBody>
      </p:sp>
      <p:sp>
        <p:nvSpPr>
          <p:cNvPr id="713" name="Google Shape;713;p87"/>
          <p:cNvSpPr txBox="1"/>
          <p:nvPr/>
        </p:nvSpPr>
        <p:spPr>
          <a:xfrm>
            <a:off x="5793975" y="466167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100" u="sng">
                <a:solidFill>
                  <a:schemeClr val="hlink"/>
                </a:solidFill>
                <a:hlinkClick r:id="rId3"/>
              </a:rPr>
              <a:t>https://zero2one.jp/ai-word/dataset-bias/</a:t>
            </a:r>
            <a:endParaRPr sz="1100"/>
          </a:p>
        </p:txBody>
      </p:sp>
      <p:sp>
        <p:nvSpPr>
          <p:cNvPr id="714" name="Google Shape;714;p87"/>
          <p:cNvSpPr txBox="1"/>
          <p:nvPr/>
        </p:nvSpPr>
        <p:spPr>
          <a:xfrm>
            <a:off x="2940750" y="4558050"/>
            <a:ext cx="23277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※バイアス＝偏見、先入観</a:t>
            </a:r>
            <a:endParaRPr>
              <a:latin typeface="HiraKakuPro-W3"/>
              <a:ea typeface="HiraKakuPro-W3"/>
              <a:cs typeface="HiraKakuPro-W3"/>
              <a:sym typeface="HiraKakuPro-W3"/>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回答（正しくないものを1つ選ぶ）</a:t>
            </a:r>
            <a:endParaRPr/>
          </a:p>
        </p:txBody>
      </p:sp>
      <p:sp>
        <p:nvSpPr>
          <p:cNvPr id="720" name="Google Shape;720;p88"/>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AutoNum type="arabicPeriod"/>
            </a:pPr>
            <a:r>
              <a:rPr lang="ja"/>
              <a:t>学習用のデータを集める場合、バイアスや多様性の存在を最初に伝えると逆に意識してしまい、結果として偏りのあるデータになってしまうので伝えない方がいい。</a:t>
            </a:r>
            <a:endParaRPr/>
          </a:p>
          <a:p>
            <a:pPr marL="457200" lvl="0" indent="-342900" algn="l" rtl="0">
              <a:lnSpc>
                <a:spcPct val="115000"/>
              </a:lnSpc>
              <a:spcBef>
                <a:spcPts val="1000"/>
              </a:spcBef>
              <a:spcAft>
                <a:spcPts val="0"/>
              </a:spcAft>
              <a:buSzPts val="1800"/>
              <a:buAutoNum type="arabicPeriod"/>
            </a:pPr>
            <a:r>
              <a:rPr lang="ja"/>
              <a:t>入手しやすいデータばかりを集めてしまうと、偏りが生じてしまうことを認識することが重要である。</a:t>
            </a:r>
            <a:endParaRPr/>
          </a:p>
          <a:p>
            <a:pPr marL="457200" lvl="0" indent="-342900" algn="l" rtl="0">
              <a:lnSpc>
                <a:spcPct val="115000"/>
              </a:lnSpc>
              <a:spcBef>
                <a:spcPts val="1000"/>
              </a:spcBef>
              <a:spcAft>
                <a:spcPts val="0"/>
              </a:spcAft>
              <a:buSzPts val="1800"/>
              <a:buAutoNum type="arabicPeriod"/>
            </a:pPr>
            <a:r>
              <a:rPr lang="ja"/>
              <a:t>学習用データを作成する際は様々な人種を男女ともにバランス良く</a:t>
            </a:r>
            <a:br>
              <a:rPr lang="ja"/>
            </a:br>
            <a:r>
              <a:rPr lang="ja"/>
              <a:t>チームに加える。</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回答（正しくないものを1つ選ぶ）</a:t>
            </a:r>
            <a:endParaRPr/>
          </a:p>
        </p:txBody>
      </p:sp>
      <p:sp>
        <p:nvSpPr>
          <p:cNvPr id="726" name="Google Shape;726;p89"/>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AutoNum type="arabicPeriod"/>
            </a:pPr>
            <a:r>
              <a:rPr lang="ja"/>
              <a:t>学習用のデータを集める場合、バイアスや多様性の存在を最初に伝えると逆に意識してしまい、結果として偏りのあるデータになってしまうので伝えない方がいい。</a:t>
            </a:r>
            <a:endParaRPr/>
          </a:p>
          <a:p>
            <a:pPr marL="457200" lvl="0" indent="-342900" algn="l" rtl="0">
              <a:lnSpc>
                <a:spcPct val="115000"/>
              </a:lnSpc>
              <a:spcBef>
                <a:spcPts val="1000"/>
              </a:spcBef>
              <a:spcAft>
                <a:spcPts val="0"/>
              </a:spcAft>
              <a:buSzPts val="1800"/>
              <a:buAutoNum type="arabicPeriod"/>
            </a:pPr>
            <a:r>
              <a:rPr lang="ja"/>
              <a:t>入手しやすいデータばかりを集めてしまうと、偏りが生じてしまうことを認識することが重要である。</a:t>
            </a:r>
            <a:endParaRPr/>
          </a:p>
          <a:p>
            <a:pPr marL="457200" lvl="0" indent="-342900" algn="l" rtl="0">
              <a:lnSpc>
                <a:spcPct val="115000"/>
              </a:lnSpc>
              <a:spcBef>
                <a:spcPts val="1000"/>
              </a:spcBef>
              <a:spcAft>
                <a:spcPts val="0"/>
              </a:spcAft>
              <a:buSzPts val="1800"/>
              <a:buAutoNum type="arabicPeriod"/>
            </a:pPr>
            <a:r>
              <a:rPr lang="ja"/>
              <a:t>学習用データを作成する際は様々な人種を男女ともにバランス良く</a:t>
            </a:r>
            <a:br>
              <a:rPr lang="ja"/>
            </a:br>
            <a:r>
              <a:rPr lang="ja"/>
              <a:t>チームに加える。</a:t>
            </a:r>
            <a:endParaRPr/>
          </a:p>
        </p:txBody>
      </p:sp>
      <p:sp>
        <p:nvSpPr>
          <p:cNvPr id="727" name="Google Shape;727;p89"/>
          <p:cNvSpPr/>
          <p:nvPr/>
        </p:nvSpPr>
        <p:spPr>
          <a:xfrm>
            <a:off x="578200" y="1529800"/>
            <a:ext cx="8118900" cy="1156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728" name="Google Shape;728;p89"/>
          <p:cNvSpPr txBox="1"/>
          <p:nvPr/>
        </p:nvSpPr>
        <p:spPr>
          <a:xfrm>
            <a:off x="3526250" y="2315150"/>
            <a:ext cx="5100600" cy="3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b="1">
                <a:solidFill>
                  <a:srgbClr val="FF0000"/>
                </a:solidFill>
                <a:latin typeface="HiraKakuPro-W3"/>
                <a:ea typeface="HiraKakuPro-W3"/>
                <a:cs typeface="HiraKakuPro-W3"/>
                <a:sym typeface="HiraKakuPro-W3"/>
              </a:rPr>
              <a:t>←「バイアス」を意識して注意しよう!と伝えることが大切</a:t>
            </a:r>
            <a:endParaRPr b="1">
              <a:solidFill>
                <a:srgbClr val="FF0000"/>
              </a:solidFill>
              <a:latin typeface="HiraKakuPro-W3"/>
              <a:ea typeface="HiraKakuPro-W3"/>
              <a:cs typeface="HiraKakuPro-W3"/>
              <a:sym typeface="HiraKakuPro-W3"/>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0"/>
          <p:cNvSpPr txBox="1"/>
          <p:nvPr/>
        </p:nvSpPr>
        <p:spPr>
          <a:xfrm>
            <a:off x="7588775" y="4712550"/>
            <a:ext cx="11148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latin typeface="HiraKakuPro-W3"/>
                <a:ea typeface="HiraKakuPro-W3"/>
                <a:cs typeface="HiraKakuPro-W3"/>
                <a:sym typeface="HiraKakuPro-W3"/>
              </a:rPr>
              <a:t>約2分40秒</a:t>
            </a:r>
            <a:endParaRPr sz="1000">
              <a:latin typeface="HiraKakuPro-W3"/>
              <a:ea typeface="HiraKakuPro-W3"/>
              <a:cs typeface="HiraKakuPro-W3"/>
              <a:sym typeface="HiraKakuPro-W3"/>
            </a:endParaRPr>
          </a:p>
        </p:txBody>
      </p:sp>
      <p:sp>
        <p:nvSpPr>
          <p:cNvPr id="734" name="Google Shape;734;p90"/>
          <p:cNvSpPr txBox="1"/>
          <p:nvPr/>
        </p:nvSpPr>
        <p:spPr>
          <a:xfrm>
            <a:off x="626375" y="289100"/>
            <a:ext cx="23247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まとめの動画</a:t>
            </a:r>
            <a:endParaRPr>
              <a:latin typeface="HiraKakuPro-W3"/>
              <a:ea typeface="HiraKakuPro-W3"/>
              <a:cs typeface="HiraKakuPro-W3"/>
              <a:sym typeface="HiraKakuPro-W3"/>
            </a:endParaRPr>
          </a:p>
        </p:txBody>
      </p:sp>
      <p:pic>
        <p:nvPicPr>
          <p:cNvPr id="735" name="Google Shape;735;p90" descr="The most important aspect of Machine Learning is what data is used to train it. Find out how training data affects a machine's predictions and why biased data can lead to biased decisions.&#10;&#10;Start learning today!&#10;https://code.org/ai/how-ai-works &#10; &#10;Stay in touch with us! &#10;• on Twitter https://twitter.com/codeorg &#10;• on Facebook https://www.facebook.com/Code.org &#10;• on Instagram https://instagram.com/codeorg &#10;• on Tumblr https://blog.code.org  &#10;• on LinkedIn https://www.linkedin.com/company/code-org &#10;• on Google+ https://google.com/+codeorg" title="AI: Training Data &amp; Bias">
            <a:hlinkClick r:id="rId3"/>
          </p:cNvPr>
          <p:cNvPicPr preferRelativeResize="0"/>
          <p:nvPr/>
        </p:nvPicPr>
        <p:blipFill>
          <a:blip r:embed="rId4">
            <a:alphaModFix/>
          </a:blip>
          <a:stretch>
            <a:fillRect/>
          </a:stretch>
        </p:blipFill>
        <p:spPr>
          <a:xfrm>
            <a:off x="1433513" y="806350"/>
            <a:ext cx="6276975" cy="353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10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1"/>
          <p:cNvSpPr txBox="1"/>
          <p:nvPr/>
        </p:nvSpPr>
        <p:spPr>
          <a:xfrm>
            <a:off x="802650" y="2302350"/>
            <a:ext cx="7538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300" u="sng">
                <a:solidFill>
                  <a:schemeClr val="hlink"/>
                </a:solidFill>
                <a:hlinkClick r:id="rId3"/>
              </a:rPr>
              <a:t>https://youtu.be/x2mRoFNm22g?si=5bxvaFzpZPyGeRul</a:t>
            </a:r>
            <a:endParaRPr sz="23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33375" y="496300"/>
            <a:ext cx="84384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「AI」という言葉を聞いて思いつくことを出してみよう！</a:t>
            </a:r>
            <a:endParaRPr/>
          </a:p>
        </p:txBody>
      </p:sp>
      <p:sp>
        <p:nvSpPr>
          <p:cNvPr id="98" name="Google Shape;98;p18"/>
          <p:cNvSpPr txBox="1">
            <a:spLocks noGrp="1"/>
          </p:cNvSpPr>
          <p:nvPr>
            <p:ph type="body" idx="1"/>
          </p:nvPr>
        </p:nvSpPr>
        <p:spPr>
          <a:xfrm>
            <a:off x="948225" y="1390750"/>
            <a:ext cx="8064300" cy="2895600"/>
          </a:xfrm>
          <a:prstGeom prst="rect">
            <a:avLst/>
          </a:prstGeom>
        </p:spPr>
        <p:txBody>
          <a:bodyPr spcFirstLastPara="1" wrap="square" lIns="102500" tIns="102500" rIns="102500" bIns="102500" anchor="t" anchorCtr="0">
            <a:noAutofit/>
          </a:bodyPr>
          <a:lstStyle/>
          <a:p>
            <a:pPr marL="457200" lvl="0" indent="-381000" algn="l" rtl="0">
              <a:lnSpc>
                <a:spcPct val="150000"/>
              </a:lnSpc>
              <a:spcBef>
                <a:spcPts val="700"/>
              </a:spcBef>
              <a:spcAft>
                <a:spcPts val="0"/>
              </a:spcAft>
              <a:buSzPts val="2400"/>
              <a:buChar char="●"/>
            </a:pPr>
            <a:r>
              <a:rPr lang="ja" sz="2400"/>
              <a:t>プリントに書き込んでください。</a:t>
            </a:r>
            <a:endParaRPr sz="2400"/>
          </a:p>
          <a:p>
            <a:pPr marL="457200" lvl="0" indent="-381000" algn="l" rtl="0">
              <a:lnSpc>
                <a:spcPct val="150000"/>
              </a:lnSpc>
              <a:spcBef>
                <a:spcPts val="0"/>
              </a:spcBef>
              <a:spcAft>
                <a:spcPts val="0"/>
              </a:spcAft>
              <a:buSzPts val="2400"/>
              <a:buChar char="●"/>
            </a:pPr>
            <a:r>
              <a:rPr lang="ja" sz="2400"/>
              <a:t>商品名、サービス名でもOKです。</a:t>
            </a:r>
            <a:endParaRPr sz="2400"/>
          </a:p>
          <a:p>
            <a:pPr marL="0" lvl="0" indent="0" algn="l" rtl="0">
              <a:lnSpc>
                <a:spcPct val="150000"/>
              </a:lnSpc>
              <a:spcBef>
                <a:spcPts val="700"/>
              </a:spcBef>
              <a:spcAft>
                <a:spcPts val="0"/>
              </a:spcAft>
              <a:buNone/>
            </a:pPr>
            <a:endParaRPr sz="2400"/>
          </a:p>
        </p:txBody>
      </p:sp>
      <p:pic>
        <p:nvPicPr>
          <p:cNvPr id="99" name="Google Shape;99;p18"/>
          <p:cNvPicPr preferRelativeResize="0"/>
          <p:nvPr/>
        </p:nvPicPr>
        <p:blipFill>
          <a:blip r:embed="rId3">
            <a:alphaModFix/>
          </a:blip>
          <a:stretch>
            <a:fillRect/>
          </a:stretch>
        </p:blipFill>
        <p:spPr>
          <a:xfrm>
            <a:off x="5768875" y="2653775"/>
            <a:ext cx="2640000" cy="1949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p:nvPr/>
        </p:nvSpPr>
        <p:spPr>
          <a:xfrm>
            <a:off x="7838325" y="4676325"/>
            <a:ext cx="859500" cy="2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latin typeface="HiraKakuPro-W3"/>
                <a:ea typeface="HiraKakuPro-W3"/>
                <a:cs typeface="HiraKakuPro-W3"/>
                <a:sym typeface="HiraKakuPro-W3"/>
              </a:rPr>
              <a:t>約3分</a:t>
            </a:r>
            <a:endParaRPr sz="1200">
              <a:latin typeface="HiraKakuPro-W3"/>
              <a:ea typeface="HiraKakuPro-W3"/>
              <a:cs typeface="HiraKakuPro-W3"/>
              <a:sym typeface="HiraKakuPro-W3"/>
            </a:endParaRPr>
          </a:p>
        </p:txBody>
      </p:sp>
      <p:pic>
        <p:nvPicPr>
          <p:cNvPr id="105" name="Google Shape;105;p19" descr="AI is all around us. The most widely used form of AI is called Machine Learning and you probably interact with it every day. Find out what Machine Learning is and how it's changing our world.&#10;&#10;Start learning at http://code.org/  &#10; &#10;Stay in touch with us! &#10;• on Twitter https://twitter.com/codeorg &#10;• on Facebook https://www.facebook.com/Code.org &#10;• on Instagram https://instagram.com/codeorg &#10;• on Tumblr https://blog.code.org  &#10;• on LinkedIn https://www.linkedin.com/company/code-org &#10;• on Google+ https://google.com/+codeorg" title="AI: What is Machine Learning?">
            <a:hlinkClick r:id="rId3"/>
          </p:cNvPr>
          <p:cNvPicPr preferRelativeResize="0"/>
          <p:nvPr/>
        </p:nvPicPr>
        <p:blipFill>
          <a:blip r:embed="rId4">
            <a:alphaModFix/>
          </a:blip>
          <a:stretch>
            <a:fillRect/>
          </a:stretch>
        </p:blipFill>
        <p:spPr>
          <a:xfrm>
            <a:off x="1200850" y="604584"/>
            <a:ext cx="6994400" cy="39343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みんなのコード2021_暖色系">
  <a:themeElements>
    <a:clrScheme name="Custom 347">
      <a:dk1>
        <a:srgbClr val="000000"/>
      </a:dk1>
      <a:lt1>
        <a:srgbClr val="FFFFFF"/>
      </a:lt1>
      <a:dk2>
        <a:srgbClr val="666666"/>
      </a:dk2>
      <a:lt2>
        <a:srgbClr val="CCCCCC"/>
      </a:lt2>
      <a:accent1>
        <a:srgbClr val="3A81BA"/>
      </a:accent1>
      <a:accent2>
        <a:srgbClr val="57AEB5"/>
      </a:accent2>
      <a:accent3>
        <a:srgbClr val="57AEB5"/>
      </a:accent3>
      <a:accent4>
        <a:srgbClr val="57AEB5"/>
      </a:accent4>
      <a:accent5>
        <a:srgbClr val="999999"/>
      </a:accent5>
      <a:accent6>
        <a:srgbClr val="666666"/>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2512</Words>
  <Application>Microsoft Macintosh PowerPoint</Application>
  <PresentationFormat>画面に合わせる (16:9)</PresentationFormat>
  <Paragraphs>294</Paragraphs>
  <Slides>77</Slides>
  <Notes>77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77</vt:i4>
      </vt:variant>
    </vt:vector>
  </HeadingPairs>
  <TitlesOfParts>
    <vt:vector size="82" baseType="lpstr">
      <vt:lpstr>Arial</vt:lpstr>
      <vt:lpstr>HiraKakuPro-W3</vt:lpstr>
      <vt:lpstr>Bebas Neue</vt:lpstr>
      <vt:lpstr>Meiryo</vt:lpstr>
      <vt:lpstr>みんなのコード2021_暖色系</vt:lpstr>
      <vt:lpstr>生成AIとは何か？</vt:lpstr>
      <vt:lpstr>今回のめあて</vt:lpstr>
      <vt:lpstr>コンピュータって何だろう？</vt:lpstr>
      <vt:lpstr>Q1）コンピュータって何ですか？</vt:lpstr>
      <vt:lpstr>Q2）プログラミングって何ですか？</vt:lpstr>
      <vt:lpstr>Q3）コンピュータはどんなところで使われていますか？</vt:lpstr>
      <vt:lpstr>AIって何だろう？</vt:lpstr>
      <vt:lpstr>「AI」という言葉を聞いて思いつくことを出してみよう！</vt:lpstr>
      <vt:lpstr>PowerPoint プレゼンテーション</vt:lpstr>
      <vt:lpstr>PowerPoint プレゼンテーション</vt:lpstr>
      <vt:lpstr>AIとは...</vt:lpstr>
      <vt:lpstr>AI（人工知能）とは、人間の知能を模倣するコンピュータシステムのことを指します。</vt:lpstr>
      <vt:lpstr>「AI（人工知能）」というものが 存在するわけではない！</vt:lpstr>
      <vt:lpstr>あくまで「しくみ」です。</vt:lpstr>
      <vt:lpstr>AIの種類</vt:lpstr>
      <vt:lpstr>AI：人工知能の分類</vt:lpstr>
      <vt:lpstr>今回は機械学習に挑戦してみましょう！</vt:lpstr>
      <vt:lpstr>教材にサインインしましょう</vt:lpstr>
      <vt:lpstr>次のURLにアクセスしましょう</vt:lpstr>
      <vt:lpstr>PowerPoint プレゼンテーション</vt:lpstr>
      <vt:lpstr>PowerPoint プレゼンテーション</vt:lpstr>
      <vt:lpstr>PowerPoint プレゼンテーション</vt:lpstr>
      <vt:lpstr>各クラスのセクションコード</vt:lpstr>
      <vt:lpstr>マイダッシュボード</vt:lpstr>
      <vt:lpstr>人工知能のしくみ</vt:lpstr>
      <vt:lpstr>機械学習「教師あり学習」</vt:lpstr>
      <vt:lpstr>ステージ1−1　「魚を認識中」</vt:lpstr>
      <vt:lpstr>目的</vt:lpstr>
      <vt:lpstr>ステージ1−1　「魚を認識中」</vt:lpstr>
      <vt:lpstr>「魚」・「魚ではない」を学習（トレーニング）する</vt:lpstr>
      <vt:lpstr>学習（トレーニング）したAIに魚とゴミを判断させてみる</vt:lpstr>
      <vt:lpstr>魚と判断した結果</vt:lpstr>
      <vt:lpstr>ゴミと判断した結果</vt:lpstr>
      <vt:lpstr>ちゃんと分別できず魚とゴミが混じってる どうしよう...😢</vt:lpstr>
      <vt:lpstr>もっと学習（トレーニング）させてみよう！</vt:lpstr>
      <vt:lpstr>学習（トレーニング）の数を増やした結果は...？</vt:lpstr>
      <vt:lpstr>ステージ1−2　「魚の特徴を認識中」</vt:lpstr>
      <vt:lpstr>さっきと同じようにトレーニングさせたらちゃんと分別できるか試してみよう！</vt:lpstr>
      <vt:lpstr>あれ？赤い魚が混じってる...😥</vt:lpstr>
      <vt:lpstr>AIボットが間違えてしまった原因はないだろうか？</vt:lpstr>
      <vt:lpstr>最も重要な部分を見てみると...</vt:lpstr>
      <vt:lpstr>1つの項目が終わったら、他の項目でも同じように試してみましょう！</vt:lpstr>
      <vt:lpstr>ステージ1−2「魚の特徴を認識中」を学習して...</vt:lpstr>
      <vt:lpstr>ステージ1−3　「式を認識中」</vt:lpstr>
      <vt:lpstr>例えば「美味しい」魚を選ぶとすると...</vt:lpstr>
      <vt:lpstr>美味しい魚を選ぶ項目</vt:lpstr>
      <vt:lpstr>1つの言葉が終わったら他の言葉も試してみましょう！</vt:lpstr>
      <vt:lpstr>赤い魚は怒っている！かな？</vt:lpstr>
      <vt:lpstr>1−3でいろいろなキーワードを試してみて...</vt:lpstr>
      <vt:lpstr>機械学習では学習データの良し悪しがシステムの成果を左右する！</vt:lpstr>
      <vt:lpstr>ここまで学習したのは機械学習の中の「教師あり学習」</vt:lpstr>
      <vt:lpstr>教師あり学習とは...</vt:lpstr>
      <vt:lpstr>機械学習「教師なし学習」</vt:lpstr>
      <vt:lpstr>じゃぁ、教師なし学習って？</vt:lpstr>
      <vt:lpstr>機械学習「教師なし学習」とはどんなもの？</vt:lpstr>
      <vt:lpstr>教師なし学習だと...</vt:lpstr>
      <vt:lpstr>スマホの写真アプリは...</vt:lpstr>
      <vt:lpstr>教師なし学習の特徴</vt:lpstr>
      <vt:lpstr>機械学習「強化学習」</vt:lpstr>
      <vt:lpstr>機械学習「強化学習」とはどんなもの？</vt:lpstr>
      <vt:lpstr>練習してうまくなるには...</vt:lpstr>
      <vt:lpstr>例）自転車に乗れるようになるには...</vt:lpstr>
      <vt:lpstr>いきなり上手に乗れるわけではない...</vt:lpstr>
      <vt:lpstr>とにかく練習！ 練習の回数・時間が多いほどうまくなる！</vt:lpstr>
      <vt:lpstr>強化学習を体験してみよう①</vt:lpstr>
      <vt:lpstr>強化学習を体験してみよう②</vt:lpstr>
      <vt:lpstr>コンピュータだけで勝手に 学習するようにしたのが強化学習</vt:lpstr>
      <vt:lpstr>強化学習を使って作られた囲碁のAIプログラム</vt:lpstr>
      <vt:lpstr>報酬(ポイント)とは？</vt:lpstr>
      <vt:lpstr>つまり「良い手」を打った場合...</vt:lpstr>
      <vt:lpstr>課題</vt:lpstr>
      <vt:lpstr>課題</vt:lpstr>
      <vt:lpstr>回答（正しくないものを1つ選ぶ）</vt:lpstr>
      <vt:lpstr>回答（正しくないものを1つ選ぶ）</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生成AIとは何か？</dc:title>
  <cp:lastModifiedBy>浜田 歩</cp:lastModifiedBy>
  <cp:revision>4</cp:revision>
  <dcterms:modified xsi:type="dcterms:W3CDTF">2025-09-04T12:56:15Z</dcterms:modified>
</cp:coreProperties>
</file>