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embeddedFontLst>
    <p:embeddedFont>
      <p:font typeface="Meiryo" panose="020B0604030504040204" pitchFamily="34" charset="-128"/>
      <p:regular r:id="rId21"/>
      <p:bold r:id="rId22"/>
      <p:italic r:id="rId23"/>
      <p:boldItalic r:id="rId24"/>
    </p:embeddedFont>
    <p:embeddedFont>
      <p:font typeface="Bebas Neue" panose="020B0606020202050201" pitchFamily="34" charset="0"/>
      <p:regular r:id="rId25"/>
    </p:embeddedFont>
    <p:embeddedFont>
      <p:font typeface="HiraKakuPro-W3" panose="020B0300000000000000" pitchFamily="34" charset="-128"/>
      <p:regular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75000"/>
  </p:normalViewPr>
  <p:slideViewPr>
    <p:cSldViewPr snapToGrid="0">
      <p:cViewPr varScale="1">
        <p:scale>
          <a:sx n="108" d="100"/>
          <a:sy n="108" d="100"/>
        </p:scale>
        <p:origin x="1760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261231c9f81_1_2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Google Shape;48;g261231c9f81_1_2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61231c9f81_1_3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61231c9f81_1_3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61231c9f81_1_3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61231c9f81_1_3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61231c9f81_1_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61231c9f81_1_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61231c9f81_1_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61231c9f81_1_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61231c9f81_1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61231c9f81_1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61231c9f81_1_3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61231c9f81_1_3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61231c9f81_1_3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61231c9f81_1_3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61231c9f81_1_3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61231c9f81_1_3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9b0b8a6119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9b0b8a6119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261231c9f81_1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261231c9f81_1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177b7462e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177b7462e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61231c9f81_1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61231c9f81_1_2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61231c9f81_1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61231c9f81_1_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61231c9f81_1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61231c9f81_1_2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61231c9f81_1_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61231c9f81_1_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9b0b8a6119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9b0b8a6119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9b0b8a6119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9b0b8a6119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メインタイトル" type="title">
  <p:cSld name="TITLE">
    <p:bg>
      <p:bgPr>
        <a:solidFill>
          <a:srgbClr val="FAF0E6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1567425"/>
            <a:ext cx="4248000" cy="1532400"/>
          </a:xfrm>
          <a:prstGeom prst="rect">
            <a:avLst/>
          </a:prstGeom>
        </p:spPr>
        <p:txBody>
          <a:bodyPr spcFirstLastPara="1" wrap="square" lIns="102500" tIns="102500" rIns="102500" bIns="1025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6F6F6"/>
              </a:buClr>
              <a:buSzPts val="5800"/>
              <a:buFont typeface="Meiryo"/>
              <a:buNone/>
              <a:defRPr sz="5800">
                <a:solidFill>
                  <a:srgbClr val="F6F6F6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6F6F6"/>
              </a:buClr>
              <a:buSzPts val="5800"/>
              <a:buFont typeface="Meiryo"/>
              <a:buNone/>
              <a:defRPr sz="5800">
                <a:solidFill>
                  <a:srgbClr val="F6F6F6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6F6F6"/>
              </a:buClr>
              <a:buSzPts val="5800"/>
              <a:buFont typeface="Meiryo"/>
              <a:buNone/>
              <a:defRPr sz="5800">
                <a:solidFill>
                  <a:srgbClr val="F6F6F6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6F6F6"/>
              </a:buClr>
              <a:buSzPts val="5800"/>
              <a:buFont typeface="Meiryo"/>
              <a:buNone/>
              <a:defRPr sz="5800">
                <a:solidFill>
                  <a:srgbClr val="F6F6F6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6F6F6"/>
              </a:buClr>
              <a:buSzPts val="5800"/>
              <a:buFont typeface="Meiryo"/>
              <a:buNone/>
              <a:defRPr sz="5800">
                <a:solidFill>
                  <a:srgbClr val="F6F6F6"/>
                </a:solidFill>
                <a:latin typeface="Meiryo"/>
                <a:ea typeface="Meiryo"/>
                <a:cs typeface="Meiryo"/>
                <a:sym typeface="Meiry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6F6F6"/>
              </a:buClr>
              <a:buSzPts val="5800"/>
              <a:buFont typeface="Meiryo"/>
              <a:buNone/>
              <a:defRPr sz="5800">
                <a:solidFill>
                  <a:srgbClr val="F6F6F6"/>
                </a:solidFill>
                <a:latin typeface="Meiryo"/>
                <a:ea typeface="Meiryo"/>
                <a:cs typeface="Meiryo"/>
                <a:sym typeface="Meiry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6F6F6"/>
              </a:buClr>
              <a:buSzPts val="5800"/>
              <a:buFont typeface="Meiryo"/>
              <a:buNone/>
              <a:defRPr sz="5800">
                <a:solidFill>
                  <a:srgbClr val="F6F6F6"/>
                </a:solidFill>
                <a:latin typeface="Meiryo"/>
                <a:ea typeface="Meiryo"/>
                <a:cs typeface="Meiryo"/>
                <a:sym typeface="Meiry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6F6F6"/>
              </a:buClr>
              <a:buSzPts val="5800"/>
              <a:buFont typeface="Meiryo"/>
              <a:buNone/>
              <a:defRPr sz="5800">
                <a:solidFill>
                  <a:srgbClr val="F6F6F6"/>
                </a:solidFill>
                <a:latin typeface="Meiryo"/>
                <a:ea typeface="Meiryo"/>
                <a:cs typeface="Meiryo"/>
                <a:sym typeface="Meiryo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 flipH="1">
            <a:off x="6039000" y="3495675"/>
            <a:ext cx="3105000" cy="819000"/>
          </a:xfrm>
          <a:prstGeom prst="round1Rect">
            <a:avLst>
              <a:gd name="adj" fmla="val 50000"/>
            </a:avLst>
          </a:prstGeom>
          <a:solidFill>
            <a:srgbClr val="F6F6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353150" y="3722088"/>
            <a:ext cx="1733600" cy="38522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7487475" y="123050"/>
            <a:ext cx="1382100" cy="385200"/>
          </a:xfrm>
          <a:prstGeom prst="rect">
            <a:avLst/>
          </a:prstGeom>
          <a:solidFill>
            <a:srgbClr val="FAF0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0E6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中間タイトル">
  <p:cSld name="TITLE_1">
    <p:bg>
      <p:bgPr>
        <a:solidFill>
          <a:srgbClr val="FAF0E6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2736600" y="1992000"/>
            <a:ext cx="3670800" cy="1159500"/>
          </a:xfrm>
          <a:prstGeom prst="rect">
            <a:avLst/>
          </a:prstGeom>
        </p:spPr>
        <p:txBody>
          <a:bodyPr spcFirstLastPara="1" wrap="square" lIns="102500" tIns="102500" rIns="102500" bIns="1025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400"/>
              <a:buFont typeface="Meiryo"/>
              <a:buNone/>
              <a:defRPr sz="5400">
                <a:latin typeface="Meiryo"/>
                <a:ea typeface="Meiryo"/>
                <a:cs typeface="Meiryo"/>
                <a:sym typeface="Meiry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400"/>
              <a:buFont typeface="Meiryo"/>
              <a:buNone/>
              <a:defRPr sz="5400">
                <a:latin typeface="Meiryo"/>
                <a:ea typeface="Meiryo"/>
                <a:cs typeface="Meiryo"/>
                <a:sym typeface="Meiry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400"/>
              <a:buFont typeface="Meiryo"/>
              <a:buNone/>
              <a:defRPr sz="5400">
                <a:latin typeface="Meiryo"/>
                <a:ea typeface="Meiryo"/>
                <a:cs typeface="Meiryo"/>
                <a:sym typeface="Meiry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400"/>
              <a:buFont typeface="Meiryo"/>
              <a:buNone/>
              <a:defRPr sz="5400">
                <a:latin typeface="Meiryo"/>
                <a:ea typeface="Meiryo"/>
                <a:cs typeface="Meiryo"/>
                <a:sym typeface="Meiry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400"/>
              <a:buFont typeface="Meiryo"/>
              <a:buNone/>
              <a:defRPr sz="5400">
                <a:latin typeface="Meiryo"/>
                <a:ea typeface="Meiryo"/>
                <a:cs typeface="Meiryo"/>
                <a:sym typeface="Meiry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400"/>
              <a:buFont typeface="Meiryo"/>
              <a:buNone/>
              <a:defRPr sz="5400">
                <a:latin typeface="Meiryo"/>
                <a:ea typeface="Meiryo"/>
                <a:cs typeface="Meiryo"/>
                <a:sym typeface="Meiry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400"/>
              <a:buFont typeface="Meiryo"/>
              <a:buNone/>
              <a:defRPr sz="5400">
                <a:latin typeface="Meiryo"/>
                <a:ea typeface="Meiryo"/>
                <a:cs typeface="Meiryo"/>
                <a:sym typeface="Meiry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400"/>
              <a:buFont typeface="Meiryo"/>
              <a:buNone/>
              <a:defRPr sz="5400">
                <a:latin typeface="Meiryo"/>
                <a:ea typeface="Meiryo"/>
                <a:cs typeface="Meiryo"/>
                <a:sym typeface="Meiry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メッセージ強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102500" tIns="102500" rIns="102500" bIns="1025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33386" y="496294"/>
            <a:ext cx="8229600" cy="694800"/>
          </a:xfrm>
          <a:prstGeom prst="rect">
            <a:avLst/>
          </a:prstGeom>
        </p:spPr>
        <p:txBody>
          <a:bodyPr spcFirstLastPara="1" wrap="square" lIns="102500" tIns="102500" rIns="102500" bIns="1025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539850" y="1533525"/>
            <a:ext cx="8064300" cy="2895600"/>
          </a:xfrm>
          <a:prstGeom prst="rect">
            <a:avLst/>
          </a:prstGeom>
        </p:spPr>
        <p:txBody>
          <a:bodyPr spcFirstLastPara="1" wrap="square" lIns="102500" tIns="102500" rIns="102500" bIns="102500" anchor="t" anchorCtr="0">
            <a:noAutofit/>
          </a:bodyPr>
          <a:lstStyle>
            <a:lvl1pPr marL="457200" lvl="0" indent="-342900" rtl="0">
              <a:spcBef>
                <a:spcPts val="70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1150" rtl="0"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cxnSp>
        <p:nvCxnSpPr>
          <p:cNvPr id="23" name="Google Shape;23;p5"/>
          <p:cNvCxnSpPr/>
          <p:nvPr/>
        </p:nvCxnSpPr>
        <p:spPr>
          <a:xfrm rot="10800000" flipH="1">
            <a:off x="400050" y="1190550"/>
            <a:ext cx="8391600" cy="9600"/>
          </a:xfrm>
          <a:prstGeom prst="straightConnector1">
            <a:avLst/>
          </a:prstGeom>
          <a:noFill/>
          <a:ln w="28575" cap="flat" cmpd="sng">
            <a:solidFill>
              <a:srgbClr val="FAF0E6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333375" y="500151"/>
            <a:ext cx="8229600" cy="694800"/>
          </a:xfrm>
          <a:prstGeom prst="rect">
            <a:avLst/>
          </a:prstGeom>
        </p:spPr>
        <p:txBody>
          <a:bodyPr spcFirstLastPara="1" wrap="square" lIns="102500" tIns="102500" rIns="102500" bIns="1025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1"/>
          </p:nvPr>
        </p:nvSpPr>
        <p:spPr>
          <a:xfrm>
            <a:off x="457200" y="1318775"/>
            <a:ext cx="3994500" cy="3177000"/>
          </a:xfrm>
          <a:prstGeom prst="rect">
            <a:avLst/>
          </a:prstGeom>
        </p:spPr>
        <p:txBody>
          <a:bodyPr spcFirstLastPara="1" wrap="square" lIns="102500" tIns="102500" rIns="102500" bIns="102500" anchor="t" anchorCtr="0">
            <a:noAutofit/>
          </a:bodyPr>
          <a:lstStyle>
            <a:lvl1pPr marL="457200" lvl="0" indent="-355600" rtl="0">
              <a:spcBef>
                <a:spcPts val="700"/>
              </a:spcBef>
              <a:spcAft>
                <a:spcPts val="0"/>
              </a:spcAft>
              <a:buSzPts val="2000"/>
              <a:buChar char="●"/>
              <a:defRPr sz="2000">
                <a:solidFill>
                  <a:srgbClr val="434343"/>
                </a:solidFill>
              </a:defRPr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>
                <a:solidFill>
                  <a:srgbClr val="434343"/>
                </a:solidFill>
              </a:defRPr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>
                <a:solidFill>
                  <a:srgbClr val="434343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1150" rtl="0">
              <a:spcBef>
                <a:spcPts val="0"/>
              </a:spcBef>
              <a:spcAft>
                <a:spcPts val="0"/>
              </a:spcAft>
              <a:buSzPts val="13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cxnSp>
        <p:nvCxnSpPr>
          <p:cNvPr id="27" name="Google Shape;27;p6"/>
          <p:cNvCxnSpPr/>
          <p:nvPr/>
        </p:nvCxnSpPr>
        <p:spPr>
          <a:xfrm rot="10800000" flipH="1">
            <a:off x="400050" y="1190550"/>
            <a:ext cx="8391600" cy="9600"/>
          </a:xfrm>
          <a:prstGeom prst="straightConnector1">
            <a:avLst/>
          </a:prstGeom>
          <a:noFill/>
          <a:ln w="28575" cap="flat" cmpd="sng">
            <a:solidFill>
              <a:srgbClr val="FAF0E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" name="Google Shape;28;p6"/>
          <p:cNvSpPr txBox="1">
            <a:spLocks noGrp="1"/>
          </p:cNvSpPr>
          <p:nvPr>
            <p:ph type="body" idx="2"/>
          </p:nvPr>
        </p:nvSpPr>
        <p:spPr>
          <a:xfrm>
            <a:off x="4689375" y="1318775"/>
            <a:ext cx="3994500" cy="3177000"/>
          </a:xfrm>
          <a:prstGeom prst="rect">
            <a:avLst/>
          </a:prstGeom>
        </p:spPr>
        <p:txBody>
          <a:bodyPr spcFirstLastPara="1" wrap="square" lIns="102500" tIns="102500" rIns="102500" bIns="102500" anchor="t" anchorCtr="0">
            <a:noAutofit/>
          </a:bodyPr>
          <a:lstStyle>
            <a:lvl1pPr marL="457200" lvl="0" indent="-355600" rtl="0">
              <a:spcBef>
                <a:spcPts val="700"/>
              </a:spcBef>
              <a:spcAft>
                <a:spcPts val="0"/>
              </a:spcAft>
              <a:buSzPts val="2000"/>
              <a:buChar char="●"/>
              <a:defRPr sz="2000">
                <a:solidFill>
                  <a:srgbClr val="434343"/>
                </a:solidFill>
              </a:defRPr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>
                <a:solidFill>
                  <a:srgbClr val="434343"/>
                </a:solidFill>
              </a:defRPr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>
                <a:solidFill>
                  <a:srgbClr val="434343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1150" rtl="0">
              <a:spcBef>
                <a:spcPts val="0"/>
              </a:spcBef>
              <a:spcAft>
                <a:spcPts val="0"/>
              </a:spcAft>
              <a:buSzPts val="13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列（2タイトルあり）">
  <p:cSld name="TITLE_AND_TWO_COLUMNS_1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457200" y="852475"/>
            <a:ext cx="3638700" cy="694800"/>
          </a:xfrm>
          <a:prstGeom prst="rect">
            <a:avLst/>
          </a:prstGeom>
        </p:spPr>
        <p:txBody>
          <a:bodyPr spcFirstLastPara="1" wrap="square" lIns="102500" tIns="102500" rIns="102500" bIns="1025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3994500" cy="2628900"/>
          </a:xfrm>
          <a:prstGeom prst="rect">
            <a:avLst/>
          </a:prstGeom>
        </p:spPr>
        <p:txBody>
          <a:bodyPr spcFirstLastPara="1" wrap="square" lIns="102500" tIns="102500" rIns="102500" bIns="102500" anchor="t" anchorCtr="0">
            <a:noAutofit/>
          </a:bodyPr>
          <a:lstStyle>
            <a:lvl1pPr marL="457200" lvl="0" indent="-342900" rtl="0">
              <a:spcBef>
                <a:spcPts val="70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1150" rtl="0"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title" idx="2"/>
          </p:nvPr>
        </p:nvSpPr>
        <p:spPr>
          <a:xfrm>
            <a:off x="4692301" y="776275"/>
            <a:ext cx="3638700" cy="694800"/>
          </a:xfrm>
          <a:prstGeom prst="rect">
            <a:avLst/>
          </a:prstGeom>
        </p:spPr>
        <p:txBody>
          <a:bodyPr spcFirstLastPara="1" wrap="square" lIns="102500" tIns="102500" rIns="102500" bIns="1025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3"/>
          </p:nvPr>
        </p:nvSpPr>
        <p:spPr>
          <a:xfrm>
            <a:off x="4692300" y="1752600"/>
            <a:ext cx="3994500" cy="2628900"/>
          </a:xfrm>
          <a:prstGeom prst="rect">
            <a:avLst/>
          </a:prstGeom>
        </p:spPr>
        <p:txBody>
          <a:bodyPr spcFirstLastPara="1" wrap="square" lIns="102500" tIns="102500" rIns="102500" bIns="102500" anchor="t" anchorCtr="0">
            <a:noAutofit/>
          </a:bodyPr>
          <a:lstStyle>
            <a:lvl1pPr marL="457200" lvl="0" indent="-342900" rtl="0">
              <a:spcBef>
                <a:spcPts val="70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1150" rtl="0"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8"/>
          <p:cNvCxnSpPr/>
          <p:nvPr/>
        </p:nvCxnSpPr>
        <p:spPr>
          <a:xfrm>
            <a:off x="276225" y="4638675"/>
            <a:ext cx="8610600" cy="0"/>
          </a:xfrm>
          <a:prstGeom prst="straightConnector1">
            <a:avLst/>
          </a:prstGeom>
          <a:noFill/>
          <a:ln w="28575" cap="flat" cmpd="sng">
            <a:solidFill>
              <a:srgbClr val="FAF0E6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ラストスライド">
  <p:cSld name="CUSTOM">
    <p:bg>
      <p:bgPr>
        <a:solidFill>
          <a:srgbClr val="F6F6F6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905475" y="2388663"/>
            <a:ext cx="1733600" cy="385225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9"/>
          <p:cNvSpPr/>
          <p:nvPr/>
        </p:nvSpPr>
        <p:spPr>
          <a:xfrm>
            <a:off x="0" y="0"/>
            <a:ext cx="4667100" cy="5143500"/>
          </a:xfrm>
          <a:prstGeom prst="flowChartDelay">
            <a:avLst/>
          </a:prstGeom>
          <a:solidFill>
            <a:srgbClr val="FAF0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9"/>
          <p:cNvSpPr/>
          <p:nvPr/>
        </p:nvSpPr>
        <p:spPr>
          <a:xfrm>
            <a:off x="7400925" y="133350"/>
            <a:ext cx="1581300" cy="466800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9"/>
          <p:cNvSpPr txBox="1"/>
          <p:nvPr/>
        </p:nvSpPr>
        <p:spPr>
          <a:xfrm>
            <a:off x="3381375" y="2210088"/>
            <a:ext cx="7905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500">
                <a:solidFill>
                  <a:srgbClr val="434343"/>
                </a:solidFill>
                <a:latin typeface="Bebas Neue"/>
                <a:ea typeface="Bebas Neue"/>
                <a:cs typeface="Bebas Neue"/>
                <a:sym typeface="Bebas Neue"/>
              </a:rPr>
              <a:t>FIN</a:t>
            </a:r>
            <a:endParaRPr sz="3500">
              <a:solidFill>
                <a:srgbClr val="434343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文字をたくさん入れるスライド">
  <p:cSld name="TITLE_AND_BODY_1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/>
          <p:nvPr/>
        </p:nvSpPr>
        <p:spPr>
          <a:xfrm>
            <a:off x="75" y="-6750"/>
            <a:ext cx="9144000" cy="559800"/>
          </a:xfrm>
          <a:prstGeom prst="rect">
            <a:avLst/>
          </a:prstGeom>
          <a:solidFill>
            <a:srgbClr val="FAF0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body" idx="1"/>
          </p:nvPr>
        </p:nvSpPr>
        <p:spPr>
          <a:xfrm>
            <a:off x="164800" y="653475"/>
            <a:ext cx="8520000" cy="3952500"/>
          </a:xfrm>
          <a:prstGeom prst="rect">
            <a:avLst/>
          </a:prstGeom>
        </p:spPr>
        <p:txBody>
          <a:bodyPr spcFirstLastPara="1" wrap="square" lIns="102500" tIns="102500" rIns="102500" bIns="102500" anchor="t" anchorCtr="0">
            <a:noAutofit/>
          </a:bodyPr>
          <a:lstStyle>
            <a:lvl1pPr marL="457200" lvl="0" indent="-317500" rtl="0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E06666"/>
              </a:buClr>
              <a:buSzPts val="1400"/>
              <a:buChar char="●"/>
              <a:defRPr sz="1400" b="0"/>
            </a:lvl1pPr>
            <a:lvl2pPr marL="914400" lvl="1" indent="-317500" rtl="0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E06666"/>
              </a:buClr>
              <a:buSzPts val="1400"/>
              <a:buChar char="○"/>
              <a:defRPr sz="1400" b="0"/>
            </a:lvl2pPr>
            <a:lvl3pPr marL="1371600" lvl="2" indent="-311150" rtl="0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EA9999"/>
              </a:buClr>
              <a:buSzPts val="1300"/>
              <a:buChar char="■"/>
              <a:defRPr sz="1300" b="0"/>
            </a:lvl3pPr>
            <a:lvl4pPr marL="1828800" lvl="3" indent="-311150" rtl="0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E06666"/>
              </a:buClr>
              <a:buSzPts val="1300"/>
              <a:buChar char="●"/>
              <a:defRPr sz="1300" b="0"/>
            </a:lvl4pPr>
            <a:lvl5pPr marL="2286000" lvl="4" indent="-298450" rtl="0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E06666"/>
              </a:buClr>
              <a:buSzPts val="1100"/>
              <a:buChar char="○"/>
              <a:defRPr sz="1100" b="0"/>
            </a:lvl5pPr>
            <a:lvl6pPr marL="2743200" lvl="5" indent="-292100" rtl="0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E06666"/>
              </a:buClr>
              <a:buSzPts val="1000"/>
              <a:buChar char="■"/>
              <a:defRPr sz="1000" b="0"/>
            </a:lvl6pPr>
            <a:lvl7pPr marL="3200400" lvl="6" indent="-292100" rtl="0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E06666"/>
              </a:buClr>
              <a:buSzPts val="1000"/>
              <a:buChar char="●"/>
              <a:defRPr sz="1000" b="0"/>
            </a:lvl7pPr>
            <a:lvl8pPr marL="3657600" lvl="7" indent="-292100" rtl="0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E06666"/>
              </a:buClr>
              <a:buSzPts val="1000"/>
              <a:buChar char="○"/>
              <a:defRPr sz="1000" b="0"/>
            </a:lvl8pPr>
            <a:lvl9pPr marL="4114800" lvl="8" indent="-292100" rtl="0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E06666"/>
              </a:buClr>
              <a:buSzPts val="1000"/>
              <a:buChar char="■"/>
              <a:defRPr sz="1000" b="0"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title"/>
          </p:nvPr>
        </p:nvSpPr>
        <p:spPr>
          <a:xfrm>
            <a:off x="164800" y="77250"/>
            <a:ext cx="8229600" cy="391800"/>
          </a:xfrm>
          <a:prstGeom prst="rect">
            <a:avLst/>
          </a:prstGeom>
        </p:spPr>
        <p:txBody>
          <a:bodyPr spcFirstLastPara="1" wrap="square" lIns="102500" tIns="102500" rIns="102500" bIns="1025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6F6F6"/>
              </a:buClr>
              <a:buSzPts val="1800"/>
              <a:buNone/>
              <a:defRPr sz="1800">
                <a:solidFill>
                  <a:srgbClr val="F6F6F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6F6F6"/>
              </a:buClr>
              <a:buSzPts val="1800"/>
              <a:buNone/>
              <a:defRPr sz="1800">
                <a:solidFill>
                  <a:srgbClr val="F6F6F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6F6F6"/>
              </a:buClr>
              <a:buSzPts val="1800"/>
              <a:buNone/>
              <a:defRPr sz="1800">
                <a:solidFill>
                  <a:srgbClr val="F6F6F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6F6F6"/>
              </a:buClr>
              <a:buSzPts val="1800"/>
              <a:buNone/>
              <a:defRPr sz="1800">
                <a:solidFill>
                  <a:srgbClr val="F6F6F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6F6F6"/>
              </a:buClr>
              <a:buSzPts val="1800"/>
              <a:buNone/>
              <a:defRPr sz="1800">
                <a:solidFill>
                  <a:srgbClr val="F6F6F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6F6F6"/>
              </a:buClr>
              <a:buSzPts val="1800"/>
              <a:buNone/>
              <a:defRPr sz="1800">
                <a:solidFill>
                  <a:srgbClr val="F6F6F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6F6F6"/>
              </a:buClr>
              <a:buSzPts val="1800"/>
              <a:buNone/>
              <a:defRPr sz="1800">
                <a:solidFill>
                  <a:srgbClr val="F6F6F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6F6F6"/>
              </a:buClr>
              <a:buSzPts val="1800"/>
              <a:buNone/>
              <a:defRPr sz="1800">
                <a:solidFill>
                  <a:srgbClr val="F6F6F6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0"/>
          <p:cNvSpPr/>
          <p:nvPr/>
        </p:nvSpPr>
        <p:spPr>
          <a:xfrm rot="10800000" flipH="1">
            <a:off x="0" y="4713600"/>
            <a:ext cx="9144000" cy="38100"/>
          </a:xfrm>
          <a:prstGeom prst="rect">
            <a:avLst/>
          </a:prstGeom>
          <a:solidFill>
            <a:srgbClr val="FAF0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636688"/>
            <a:ext cx="82296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500" tIns="102500" rIns="102500" bIns="1025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HiraKakuPro-W3"/>
              <a:buNone/>
              <a:defRPr sz="2400" b="1">
                <a:solidFill>
                  <a:srgbClr val="434343"/>
                </a:solidFill>
                <a:latin typeface="HiraKakuPro-W3"/>
                <a:ea typeface="HiraKakuPro-W3"/>
                <a:cs typeface="HiraKakuPro-W3"/>
                <a:sym typeface="HiraKakuPro-W3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HiraKakuPro-W3"/>
              <a:buNone/>
              <a:defRPr sz="2400" b="1">
                <a:solidFill>
                  <a:schemeClr val="accent4"/>
                </a:solidFill>
                <a:latin typeface="HiraKakuPro-W3"/>
                <a:ea typeface="HiraKakuPro-W3"/>
                <a:cs typeface="HiraKakuPro-W3"/>
                <a:sym typeface="HiraKakuPro-W3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HiraKakuPro-W3"/>
              <a:buNone/>
              <a:defRPr sz="2400" b="1">
                <a:solidFill>
                  <a:schemeClr val="accent4"/>
                </a:solidFill>
                <a:latin typeface="HiraKakuPro-W3"/>
                <a:ea typeface="HiraKakuPro-W3"/>
                <a:cs typeface="HiraKakuPro-W3"/>
                <a:sym typeface="HiraKakuPro-W3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HiraKakuPro-W3"/>
              <a:buNone/>
              <a:defRPr sz="2400" b="1">
                <a:solidFill>
                  <a:schemeClr val="accent4"/>
                </a:solidFill>
                <a:latin typeface="HiraKakuPro-W3"/>
                <a:ea typeface="HiraKakuPro-W3"/>
                <a:cs typeface="HiraKakuPro-W3"/>
                <a:sym typeface="HiraKakuPro-W3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HiraKakuPro-W3"/>
              <a:buNone/>
              <a:defRPr sz="2400" b="1">
                <a:solidFill>
                  <a:schemeClr val="accent4"/>
                </a:solidFill>
                <a:latin typeface="HiraKakuPro-W3"/>
                <a:ea typeface="HiraKakuPro-W3"/>
                <a:cs typeface="HiraKakuPro-W3"/>
                <a:sym typeface="HiraKakuPro-W3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HiraKakuPro-W3"/>
              <a:buNone/>
              <a:defRPr sz="2400" b="1">
                <a:solidFill>
                  <a:schemeClr val="accent4"/>
                </a:solidFill>
                <a:latin typeface="HiraKakuPro-W3"/>
                <a:ea typeface="HiraKakuPro-W3"/>
                <a:cs typeface="HiraKakuPro-W3"/>
                <a:sym typeface="HiraKakuPro-W3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HiraKakuPro-W3"/>
              <a:buNone/>
              <a:defRPr sz="2400" b="1">
                <a:solidFill>
                  <a:schemeClr val="accent4"/>
                </a:solidFill>
                <a:latin typeface="HiraKakuPro-W3"/>
                <a:ea typeface="HiraKakuPro-W3"/>
                <a:cs typeface="HiraKakuPro-W3"/>
                <a:sym typeface="HiraKakuPro-W3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HiraKakuPro-W3"/>
              <a:buNone/>
              <a:defRPr sz="2400" b="1">
                <a:solidFill>
                  <a:schemeClr val="accent4"/>
                </a:solidFill>
                <a:latin typeface="HiraKakuPro-W3"/>
                <a:ea typeface="HiraKakuPro-W3"/>
                <a:cs typeface="HiraKakuPro-W3"/>
                <a:sym typeface="HiraKakuPro-W3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HiraKakuPro-W3"/>
              <a:buNone/>
              <a:defRPr sz="2400" b="1">
                <a:solidFill>
                  <a:schemeClr val="accent4"/>
                </a:solidFill>
                <a:latin typeface="HiraKakuPro-W3"/>
                <a:ea typeface="HiraKakuPro-W3"/>
                <a:cs typeface="HiraKakuPro-W3"/>
                <a:sym typeface="HiraKakuPro-W3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99650" y="1373200"/>
            <a:ext cx="7544700" cy="30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500" tIns="102500" rIns="102500" bIns="102500" anchor="t" anchorCtr="0">
            <a:noAutofit/>
          </a:bodyPr>
          <a:lstStyle>
            <a:lvl1pPr marL="457200" lvl="0" indent="-355600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rgbClr val="E06666"/>
              </a:buClr>
              <a:buSzPts val="2000"/>
              <a:buFont typeface="HiraKakuPro-W3"/>
              <a:buChar char="●"/>
              <a:defRPr sz="2000" b="1">
                <a:solidFill>
                  <a:srgbClr val="666666"/>
                </a:solidFill>
                <a:latin typeface="HiraKakuPro-W3"/>
                <a:ea typeface="HiraKakuPro-W3"/>
                <a:cs typeface="HiraKakuPro-W3"/>
                <a:sym typeface="HiraKakuPro-W3"/>
              </a:defRPr>
            </a:lvl1pPr>
            <a:lvl2pPr marL="914400" lvl="1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06666"/>
              </a:buClr>
              <a:buSzPts val="1800"/>
              <a:buFont typeface="HiraKakuPro-W3"/>
              <a:buChar char="○"/>
              <a:defRPr sz="1800" b="1">
                <a:solidFill>
                  <a:srgbClr val="666666"/>
                </a:solidFill>
                <a:latin typeface="HiraKakuPro-W3"/>
                <a:ea typeface="HiraKakuPro-W3"/>
                <a:cs typeface="HiraKakuPro-W3"/>
                <a:sym typeface="HiraKakuPro-W3"/>
              </a:defRPr>
            </a:lvl2pPr>
            <a:lvl3pPr marL="1371600" lvl="2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06666"/>
              </a:buClr>
              <a:buSzPts val="1600"/>
              <a:buFont typeface="HiraKakuPro-W3"/>
              <a:buChar char="■"/>
              <a:defRPr sz="1600" b="1">
                <a:solidFill>
                  <a:srgbClr val="666666"/>
                </a:solidFill>
                <a:latin typeface="HiraKakuPro-W3"/>
                <a:ea typeface="HiraKakuPro-W3"/>
                <a:cs typeface="HiraKakuPro-W3"/>
                <a:sym typeface="HiraKakuPro-W3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06666"/>
              </a:buClr>
              <a:buSzPts val="1400"/>
              <a:buFont typeface="HiraKakuPro-W3"/>
              <a:buChar char="●"/>
              <a:defRPr b="1">
                <a:solidFill>
                  <a:srgbClr val="666666"/>
                </a:solidFill>
                <a:latin typeface="HiraKakuPro-W3"/>
                <a:ea typeface="HiraKakuPro-W3"/>
                <a:cs typeface="HiraKakuPro-W3"/>
                <a:sym typeface="HiraKakuPro-W3"/>
              </a:defRPr>
            </a:lvl4pPr>
            <a:lvl5pPr marL="2286000" lvl="4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06666"/>
              </a:buClr>
              <a:buSzPts val="1300"/>
              <a:buFont typeface="HiraKakuPro-W3"/>
              <a:buChar char="○"/>
              <a:defRPr sz="1300" b="1">
                <a:solidFill>
                  <a:srgbClr val="666666"/>
                </a:solidFill>
                <a:latin typeface="HiraKakuPro-W3"/>
                <a:ea typeface="HiraKakuPro-W3"/>
                <a:cs typeface="HiraKakuPro-W3"/>
                <a:sym typeface="HiraKakuPro-W3"/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06666"/>
              </a:buClr>
              <a:buSzPts val="1200"/>
              <a:buFont typeface="HiraKakuPro-W3"/>
              <a:buChar char="■"/>
              <a:defRPr sz="1200" b="1">
                <a:solidFill>
                  <a:srgbClr val="666666"/>
                </a:solidFill>
                <a:latin typeface="HiraKakuPro-W3"/>
                <a:ea typeface="HiraKakuPro-W3"/>
                <a:cs typeface="HiraKakuPro-W3"/>
                <a:sym typeface="HiraKakuPro-W3"/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06666"/>
              </a:buClr>
              <a:buSzPts val="1200"/>
              <a:buFont typeface="HiraKakuPro-W3"/>
              <a:buChar char="●"/>
              <a:defRPr sz="1200" b="1">
                <a:solidFill>
                  <a:srgbClr val="666666"/>
                </a:solidFill>
                <a:latin typeface="HiraKakuPro-W3"/>
                <a:ea typeface="HiraKakuPro-W3"/>
                <a:cs typeface="HiraKakuPro-W3"/>
                <a:sym typeface="HiraKakuPro-W3"/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06666"/>
              </a:buClr>
              <a:buSzPts val="1200"/>
              <a:buFont typeface="HiraKakuPro-W3"/>
              <a:buChar char="○"/>
              <a:defRPr sz="1200" b="1">
                <a:solidFill>
                  <a:srgbClr val="666666"/>
                </a:solidFill>
                <a:latin typeface="HiraKakuPro-W3"/>
                <a:ea typeface="HiraKakuPro-W3"/>
                <a:cs typeface="HiraKakuPro-W3"/>
                <a:sym typeface="HiraKakuPro-W3"/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06666"/>
              </a:buClr>
              <a:buSzPts val="1200"/>
              <a:buFont typeface="HiraKakuPro-W3"/>
              <a:buChar char="■"/>
              <a:defRPr sz="1200" b="1">
                <a:solidFill>
                  <a:srgbClr val="666666"/>
                </a:solidFill>
                <a:latin typeface="HiraKakuPro-W3"/>
                <a:ea typeface="HiraKakuPro-W3"/>
                <a:cs typeface="HiraKakuPro-W3"/>
                <a:sym typeface="HiraKakuPro-W3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/>
          <p:nvPr/>
        </p:nvSpPr>
        <p:spPr>
          <a:xfrm>
            <a:off x="8415186" y="471328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500" tIns="102500" rIns="102500" bIns="1025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 sz="1000">
                <a:solidFill>
                  <a:srgbClr val="434343"/>
                </a:solidFill>
                <a:latin typeface="Bebas Neue"/>
                <a:ea typeface="Bebas Neue"/>
                <a:cs typeface="Bebas Neue"/>
                <a:sym typeface="Bebas Neue"/>
              </a:rPr>
              <a:t>‹#›</a:t>
            </a:fld>
            <a:endParaRPr sz="1000">
              <a:solidFill>
                <a:srgbClr val="434343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9" name="Google Shape;9;p1"/>
          <p:cNvSpPr txBox="1"/>
          <p:nvPr/>
        </p:nvSpPr>
        <p:spPr>
          <a:xfrm>
            <a:off x="214099" y="4775025"/>
            <a:ext cx="2214600" cy="2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725" tIns="80725" rIns="80725" bIns="80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800">
                <a:solidFill>
                  <a:srgbClr val="434343"/>
                </a:solidFill>
                <a:latin typeface="HiraKakuPro-W3"/>
                <a:ea typeface="HiraKakuPro-W3"/>
                <a:cs typeface="HiraKakuPro-W3"/>
                <a:sym typeface="HiraKakuPro-W3"/>
              </a:rPr>
              <a:t>©2024 特定非営利活動法人みんなのコード</a:t>
            </a:r>
            <a:endParaRPr sz="800">
              <a:solidFill>
                <a:srgbClr val="434343"/>
              </a:solidFill>
              <a:latin typeface="HiraKakuPro-W3"/>
              <a:ea typeface="HiraKakuPro-W3"/>
              <a:cs typeface="HiraKakuPro-W3"/>
              <a:sym typeface="HiraKakuPro-W3"/>
            </a:endParaRPr>
          </a:p>
        </p:txBody>
      </p:sp>
      <p:pic>
        <p:nvPicPr>
          <p:cNvPr id="10" name="Google Shape;10;p1"/>
          <p:cNvPicPr preferRelativeResize="0"/>
          <p:nvPr/>
        </p:nvPicPr>
        <p:blipFill rotWithShape="1">
          <a:blip r:embed="rId11">
            <a:alphaModFix/>
          </a:blip>
          <a:srcRect t="9130" b="9130"/>
          <a:stretch/>
        </p:blipFill>
        <p:spPr>
          <a:xfrm>
            <a:off x="7648404" y="248800"/>
            <a:ext cx="1172596" cy="213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ctrTitle"/>
          </p:nvPr>
        </p:nvSpPr>
        <p:spPr>
          <a:xfrm>
            <a:off x="870675" y="1992000"/>
            <a:ext cx="7800600" cy="1159500"/>
          </a:xfrm>
          <a:prstGeom prst="rect">
            <a:avLst/>
          </a:prstGeom>
        </p:spPr>
        <p:txBody>
          <a:bodyPr spcFirstLastPara="1" wrap="square" lIns="102500" tIns="102500" rIns="102500" bIns="1025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800"/>
              <a:t>ChatGPTで旅行計画を立ててみよう！</a:t>
            </a:r>
            <a:endParaRPr sz="2800"/>
          </a:p>
        </p:txBody>
      </p:sp>
      <p:sp>
        <p:nvSpPr>
          <p:cNvPr id="51" name="Google Shape;51;p11"/>
          <p:cNvSpPr txBox="1"/>
          <p:nvPr/>
        </p:nvSpPr>
        <p:spPr>
          <a:xfrm>
            <a:off x="485500" y="278625"/>
            <a:ext cx="3325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200">
                <a:latin typeface="HiraKakuPro-W3"/>
                <a:ea typeface="HiraKakuPro-W3"/>
                <a:cs typeface="HiraKakuPro-W3"/>
                <a:sym typeface="HiraKakuPro-W3"/>
              </a:rPr>
              <a:t>ChatGPTと上手に対話するために③</a:t>
            </a:r>
            <a:endParaRPr sz="1200">
              <a:latin typeface="HiraKakuPro-W3"/>
              <a:ea typeface="HiraKakuPro-W3"/>
              <a:cs typeface="HiraKakuPro-W3"/>
              <a:sym typeface="HiraKakuPro-W3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>
            <a:spLocks noGrp="1"/>
          </p:cNvSpPr>
          <p:nvPr>
            <p:ph type="title"/>
          </p:nvPr>
        </p:nvSpPr>
        <p:spPr>
          <a:xfrm>
            <a:off x="333386" y="496294"/>
            <a:ext cx="8229600" cy="694800"/>
          </a:xfrm>
          <a:prstGeom prst="rect">
            <a:avLst/>
          </a:prstGeom>
        </p:spPr>
        <p:txBody>
          <a:bodyPr spcFirstLastPara="1" wrap="square" lIns="102500" tIns="102500" rIns="102500" bIns="1025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共通の条件</a:t>
            </a:r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body" idx="1"/>
          </p:nvPr>
        </p:nvSpPr>
        <p:spPr>
          <a:xfrm>
            <a:off x="539850" y="1457325"/>
            <a:ext cx="6901200" cy="2854500"/>
          </a:xfrm>
          <a:prstGeom prst="rect">
            <a:avLst/>
          </a:prstGeom>
        </p:spPr>
        <p:txBody>
          <a:bodyPr spcFirstLastPara="1" wrap="square" lIns="102500" tIns="102500" rIns="102500" bIns="102500" anchor="t" anchorCtr="0">
            <a:noAutofit/>
          </a:bodyPr>
          <a:lstStyle/>
          <a:p>
            <a:pPr marL="457200" lvl="0" indent="-381000" algn="l" rtl="0">
              <a:lnSpc>
                <a:spcPct val="200000"/>
              </a:lnSpc>
              <a:spcBef>
                <a:spcPts val="700"/>
              </a:spcBef>
              <a:spcAft>
                <a:spcPts val="0"/>
              </a:spcAft>
              <a:buSzPts val="2400"/>
              <a:buChar char="●"/>
            </a:pPr>
            <a:r>
              <a:rPr lang="ja" sz="2400"/>
              <a:t>都内観光の時間は9時〜18時まで</a:t>
            </a:r>
            <a:endParaRPr sz="2400"/>
          </a:p>
          <a:p>
            <a:pPr marL="457200" lvl="0" indent="-381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ja" sz="2400"/>
              <a:t>移動手段は自由</a:t>
            </a:r>
            <a:endParaRPr sz="2400"/>
          </a:p>
          <a:p>
            <a:pPr marL="457200" lvl="0" indent="-381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ja" sz="2400"/>
              <a:t>昼食・夕食をどこかで食べてください。</a:t>
            </a:r>
            <a:endParaRPr sz="2400"/>
          </a:p>
          <a:p>
            <a:pPr marL="457200" lvl="0" indent="-381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ja" sz="2400"/>
              <a:t>スタート/ゴール地点は東京駅</a:t>
            </a:r>
            <a:endParaRPr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>
            <a:spLocks noGrp="1"/>
          </p:cNvSpPr>
          <p:nvPr>
            <p:ph type="title"/>
          </p:nvPr>
        </p:nvSpPr>
        <p:spPr>
          <a:xfrm>
            <a:off x="333386" y="496294"/>
            <a:ext cx="8229600" cy="694800"/>
          </a:xfrm>
          <a:prstGeom prst="rect">
            <a:avLst/>
          </a:prstGeom>
        </p:spPr>
        <p:txBody>
          <a:bodyPr spcFirstLastPara="1" wrap="square" lIns="102500" tIns="102500" rIns="102500" bIns="1025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発表の方法</a:t>
            </a:r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body" idx="1"/>
          </p:nvPr>
        </p:nvSpPr>
        <p:spPr>
          <a:xfrm>
            <a:off x="539850" y="1533525"/>
            <a:ext cx="8064300" cy="2895600"/>
          </a:xfrm>
          <a:prstGeom prst="rect">
            <a:avLst/>
          </a:prstGeom>
        </p:spPr>
        <p:txBody>
          <a:bodyPr spcFirstLastPara="1" wrap="square" lIns="102500" tIns="102500" rIns="102500" bIns="102500" anchor="t" anchorCtr="0">
            <a:noAutofit/>
          </a:bodyPr>
          <a:lstStyle/>
          <a:p>
            <a:pPr marL="457200" lvl="0" indent="-381000" algn="l" rtl="0">
              <a:lnSpc>
                <a:spcPct val="200000"/>
              </a:lnSpc>
              <a:spcBef>
                <a:spcPts val="700"/>
              </a:spcBef>
              <a:spcAft>
                <a:spcPts val="0"/>
              </a:spcAft>
              <a:buSzPts val="2400"/>
              <a:buChar char="●"/>
            </a:pPr>
            <a:r>
              <a:rPr lang="ja" sz="2400"/>
              <a:t>各班 2分</a:t>
            </a:r>
            <a:endParaRPr sz="2400"/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ja" sz="2400"/>
              <a:t>スライドを使用</a:t>
            </a:r>
            <a:endParaRPr sz="2400"/>
          </a:p>
          <a:p>
            <a:pPr marL="914400" lvl="1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ja" sz="2100"/>
              <a:t>枚数は指定しません</a:t>
            </a:r>
            <a:endParaRPr sz="2100"/>
          </a:p>
          <a:p>
            <a:pPr marL="914400" lvl="1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ja" sz="2100"/>
              <a:t>制作時間は短いので箇条書きでも良い</a:t>
            </a:r>
            <a:endParaRPr sz="2100"/>
          </a:p>
          <a:p>
            <a:pPr marL="0" lvl="0" indent="0" algn="l" rtl="0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sz="2100"/>
          </a:p>
          <a:p>
            <a:pPr marL="0" lvl="0" indent="0" algn="l" rtl="0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sz="21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>
            <a:spLocks noGrp="1"/>
          </p:cNvSpPr>
          <p:nvPr>
            <p:ph type="title"/>
          </p:nvPr>
        </p:nvSpPr>
        <p:spPr>
          <a:xfrm>
            <a:off x="333386" y="496294"/>
            <a:ext cx="8229600" cy="694800"/>
          </a:xfrm>
          <a:prstGeom prst="rect">
            <a:avLst/>
          </a:prstGeom>
        </p:spPr>
        <p:txBody>
          <a:bodyPr spcFirstLastPara="1" wrap="square" lIns="102500" tIns="102500" rIns="102500" bIns="1025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ChatGPTに</a:t>
            </a:r>
            <a:r>
              <a:rPr lang="ja" sz="3600"/>
              <a:t>相談（問いかけ）</a:t>
            </a:r>
            <a:r>
              <a:rPr lang="ja"/>
              <a:t>する言葉の例</a:t>
            </a:r>
            <a:endParaRPr/>
          </a:p>
        </p:txBody>
      </p:sp>
      <p:sp>
        <p:nvSpPr>
          <p:cNvPr id="130" name="Google Shape;130;p22"/>
          <p:cNvSpPr txBox="1">
            <a:spLocks noGrp="1"/>
          </p:cNvSpPr>
          <p:nvPr>
            <p:ph type="body" idx="1"/>
          </p:nvPr>
        </p:nvSpPr>
        <p:spPr>
          <a:xfrm>
            <a:off x="498675" y="1450725"/>
            <a:ext cx="8064300" cy="2895600"/>
          </a:xfrm>
          <a:prstGeom prst="rect">
            <a:avLst/>
          </a:prstGeom>
        </p:spPr>
        <p:txBody>
          <a:bodyPr spcFirstLastPara="1" wrap="square" lIns="102500" tIns="102500" rIns="102500" bIns="102500" anchor="t" anchorCtr="0">
            <a:noAutofit/>
          </a:bodyPr>
          <a:lstStyle/>
          <a:p>
            <a:pPr marL="457200" lvl="0" indent="-342900" algn="l" rtl="0">
              <a:spcBef>
                <a:spcPts val="700"/>
              </a:spcBef>
              <a:spcAft>
                <a:spcPts val="0"/>
              </a:spcAft>
              <a:buSzPts val="1800"/>
              <a:buChar char="●"/>
            </a:pPr>
            <a:r>
              <a:rPr lang="ja"/>
              <a:t>計画を立ててください。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ja"/>
              <a:t>アイデアを出してください。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ja"/>
              <a:t>要約してください。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ja"/>
              <a:t>別の表現で表してください。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ja"/>
              <a:t>説明してください。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ja"/>
              <a:t>どれくらい時間かかりますか？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ja"/>
              <a:t>見どころはどこですか？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ja"/>
              <a:t>お勧めポイントはどこですか？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102500" tIns="102500" rIns="102500" bIns="1025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発　表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 txBox="1">
            <a:spLocks noGrp="1"/>
          </p:cNvSpPr>
          <p:nvPr>
            <p:ph type="ctrTitle"/>
          </p:nvPr>
        </p:nvSpPr>
        <p:spPr>
          <a:xfrm>
            <a:off x="2736600" y="1992000"/>
            <a:ext cx="3670800" cy="1159500"/>
          </a:xfrm>
          <a:prstGeom prst="rect">
            <a:avLst/>
          </a:prstGeom>
        </p:spPr>
        <p:txBody>
          <a:bodyPr spcFirstLastPara="1" wrap="square" lIns="102500" tIns="102500" rIns="102500" bIns="1025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000"/>
              <a:t>ま　と　め</a:t>
            </a:r>
            <a:endParaRPr sz="3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5"/>
          <p:cNvSpPr txBox="1">
            <a:spLocks noGrp="1"/>
          </p:cNvSpPr>
          <p:nvPr>
            <p:ph type="title"/>
          </p:nvPr>
        </p:nvSpPr>
        <p:spPr>
          <a:xfrm>
            <a:off x="333386" y="496294"/>
            <a:ext cx="8229600" cy="694800"/>
          </a:xfrm>
          <a:prstGeom prst="rect">
            <a:avLst/>
          </a:prstGeom>
        </p:spPr>
        <p:txBody>
          <a:bodyPr spcFirstLastPara="1" wrap="square" lIns="102500" tIns="102500" rIns="102500" bIns="1025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今日の目標</a:t>
            </a:r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body" idx="1"/>
          </p:nvPr>
        </p:nvSpPr>
        <p:spPr>
          <a:xfrm>
            <a:off x="498675" y="1551475"/>
            <a:ext cx="8010900" cy="2895600"/>
          </a:xfrm>
          <a:prstGeom prst="rect">
            <a:avLst/>
          </a:prstGeom>
        </p:spPr>
        <p:txBody>
          <a:bodyPr spcFirstLastPara="1" wrap="square" lIns="102500" tIns="102500" rIns="102500" bIns="102500" anchor="t" anchorCtr="0">
            <a:noAutofit/>
          </a:bodyPr>
          <a:lstStyle/>
          <a:p>
            <a:pPr marL="457200" lvl="0" indent="-342900" algn="l" rtl="0">
              <a:lnSpc>
                <a:spcPct val="200000"/>
              </a:lnSpc>
              <a:spcBef>
                <a:spcPts val="700"/>
              </a:spcBef>
              <a:spcAft>
                <a:spcPts val="0"/>
              </a:spcAft>
              <a:buClr>
                <a:srgbClr val="FF0000"/>
              </a:buClr>
              <a:buSzPts val="1800"/>
              <a:buAutoNum type="arabicPeriod"/>
            </a:pPr>
            <a:r>
              <a:rPr lang="ja"/>
              <a:t>対話型AI(ChatGPT）とのやり取りを体験する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AutoNum type="arabicPeriod"/>
            </a:pPr>
            <a:r>
              <a:rPr lang="ja">
                <a:solidFill>
                  <a:schemeClr val="dk2"/>
                </a:solidFill>
              </a:rPr>
              <a:t>ChatGPTに対して、必要とする答えを得るために相応しい問いかけ（コマンドプロンプト）について考える</a:t>
            </a:r>
            <a:endParaRPr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1800"/>
              <a:buAutoNum type="arabicPeriod"/>
            </a:pPr>
            <a:r>
              <a:rPr lang="ja">
                <a:solidFill>
                  <a:schemeClr val="dk2"/>
                </a:solidFill>
              </a:rPr>
              <a:t>ChatGPTが答える言葉が正しいのか考えながら利用する</a:t>
            </a:r>
            <a:br>
              <a:rPr lang="ja">
                <a:solidFill>
                  <a:schemeClr val="dk2"/>
                </a:solidFill>
              </a:rPr>
            </a:br>
            <a:r>
              <a:rPr lang="ja">
                <a:solidFill>
                  <a:srgbClr val="CCCCCC"/>
                </a:solidFill>
              </a:rPr>
              <a:t>（ハルシネーションの存在を意識しながら利用する）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1800"/>
              <a:buAutoNum type="arabicPeriod"/>
            </a:pPr>
            <a:r>
              <a:rPr lang="ja">
                <a:solidFill>
                  <a:schemeClr val="dk2"/>
                </a:solidFill>
              </a:rPr>
              <a:t>生活や学習のいろいろな場面でAIが活用できることに気づく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6"/>
          <p:cNvSpPr txBox="1">
            <a:spLocks noGrp="1"/>
          </p:cNvSpPr>
          <p:nvPr>
            <p:ph type="title"/>
          </p:nvPr>
        </p:nvSpPr>
        <p:spPr>
          <a:xfrm>
            <a:off x="333386" y="496294"/>
            <a:ext cx="8229600" cy="694800"/>
          </a:xfrm>
          <a:prstGeom prst="rect">
            <a:avLst/>
          </a:prstGeom>
        </p:spPr>
        <p:txBody>
          <a:bodyPr spcFirstLastPara="1" wrap="square" lIns="102500" tIns="102500" rIns="102500" bIns="1025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ChatGPTは...</a:t>
            </a:r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body" idx="1"/>
          </p:nvPr>
        </p:nvSpPr>
        <p:spPr>
          <a:xfrm>
            <a:off x="387450" y="1370700"/>
            <a:ext cx="8502000" cy="3177300"/>
          </a:xfrm>
          <a:prstGeom prst="rect">
            <a:avLst/>
          </a:prstGeom>
        </p:spPr>
        <p:txBody>
          <a:bodyPr spcFirstLastPara="1" wrap="square" lIns="102500" tIns="102500" rIns="102500" bIns="102500" anchor="t" anchorCtr="0">
            <a:noAutofit/>
          </a:bodyPr>
          <a:lstStyle/>
          <a:p>
            <a:pPr marL="457200" lvl="0" indent="-368300" algn="l" rtl="0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SzPts val="2200"/>
              <a:buChar char="●"/>
            </a:pPr>
            <a:r>
              <a:rPr lang="ja" sz="2200"/>
              <a:t>アイデアを出すのは得意</a:t>
            </a:r>
            <a:endParaRPr sz="2200"/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ja" sz="2200">
                <a:solidFill>
                  <a:schemeClr val="dk2"/>
                </a:solidFill>
              </a:rPr>
              <a:t>情報の取捨選択は人間の責任</a:t>
            </a:r>
            <a:endParaRPr sz="2200"/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ja" sz="2200"/>
              <a:t>間違った内容が出力されれることもあるので疑ってかかる</a:t>
            </a:r>
            <a:endParaRPr sz="2200"/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ja" sz="2200"/>
              <a:t>文章を書いたり、まとめるのが得意</a:t>
            </a:r>
            <a:endParaRPr sz="2200"/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ja" sz="2200"/>
              <a:t>最新の情報が反映されていない</a:t>
            </a:r>
            <a:endParaRPr sz="2200"/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ja" sz="2200"/>
              <a:t>個人情報は入力しない</a:t>
            </a:r>
            <a:endParaRPr sz="22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 txBox="1">
            <a:spLocks noGrp="1"/>
          </p:cNvSpPr>
          <p:nvPr>
            <p:ph type="title"/>
          </p:nvPr>
        </p:nvSpPr>
        <p:spPr>
          <a:xfrm>
            <a:off x="333386" y="496294"/>
            <a:ext cx="8229600" cy="694800"/>
          </a:xfrm>
          <a:prstGeom prst="rect">
            <a:avLst/>
          </a:prstGeom>
        </p:spPr>
        <p:txBody>
          <a:bodyPr spcFirstLastPara="1" wrap="square" lIns="102500" tIns="102500" rIns="102500" bIns="1025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ChatGPTはこんなことが得意...</a:t>
            </a:r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body" idx="1"/>
          </p:nvPr>
        </p:nvSpPr>
        <p:spPr>
          <a:xfrm>
            <a:off x="416025" y="1321850"/>
            <a:ext cx="8064300" cy="3331500"/>
          </a:xfrm>
          <a:prstGeom prst="rect">
            <a:avLst/>
          </a:prstGeom>
        </p:spPr>
        <p:txBody>
          <a:bodyPr spcFirstLastPara="1" wrap="square" lIns="102500" tIns="102500" rIns="102500" bIns="102500" anchor="t" anchorCtr="0">
            <a:noAutofit/>
          </a:bodyPr>
          <a:lstStyle/>
          <a:p>
            <a:pPr marL="457200" lvl="0" indent="-368300" algn="l" rtl="0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SzPts val="2200"/>
              <a:buChar char="●"/>
            </a:pPr>
            <a:r>
              <a:rPr lang="ja" sz="2200">
                <a:solidFill>
                  <a:schemeClr val="dk2"/>
                </a:solidFill>
              </a:rPr>
              <a:t>説明する</a:t>
            </a:r>
            <a:endParaRPr sz="2200">
              <a:solidFill>
                <a:schemeClr val="dk2"/>
              </a:solidFill>
            </a:endParaRP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ja" sz="2200">
                <a:solidFill>
                  <a:schemeClr val="dk2"/>
                </a:solidFill>
              </a:rPr>
              <a:t>計画を立てる</a:t>
            </a:r>
            <a:endParaRPr sz="2200">
              <a:solidFill>
                <a:schemeClr val="dk2"/>
              </a:solidFill>
            </a:endParaRP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ja" sz="2200"/>
              <a:t>文章作成</a:t>
            </a:r>
            <a:endParaRPr sz="2200"/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ja" sz="2200"/>
              <a:t>文章の要約</a:t>
            </a:r>
            <a:endParaRPr sz="2200"/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ja" sz="2200"/>
              <a:t>翻訳する</a:t>
            </a:r>
            <a:endParaRPr sz="2200"/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ja" sz="2200"/>
              <a:t>プログラムを作る</a:t>
            </a:r>
            <a:endParaRPr sz="22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title"/>
          </p:nvPr>
        </p:nvSpPr>
        <p:spPr>
          <a:xfrm>
            <a:off x="333386" y="496294"/>
            <a:ext cx="8229600" cy="694800"/>
          </a:xfrm>
          <a:prstGeom prst="rect">
            <a:avLst/>
          </a:prstGeom>
        </p:spPr>
        <p:txBody>
          <a:bodyPr spcFirstLastPara="1" wrap="square" lIns="102500" tIns="102500" rIns="102500" bIns="1025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皆さんは旅行会社の社員です</a:t>
            </a:r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1"/>
          </p:nvPr>
        </p:nvSpPr>
        <p:spPr>
          <a:xfrm>
            <a:off x="539700" y="1425250"/>
            <a:ext cx="8604300" cy="2895600"/>
          </a:xfrm>
          <a:prstGeom prst="rect">
            <a:avLst/>
          </a:prstGeom>
        </p:spPr>
        <p:txBody>
          <a:bodyPr spcFirstLastPara="1" wrap="square" lIns="102500" tIns="102500" rIns="102500" bIns="102500" anchor="t" anchorCtr="0">
            <a:noAutofit/>
          </a:bodyPr>
          <a:lstStyle/>
          <a:p>
            <a:pPr marL="457200" lvl="0" indent="-368300" algn="l" rtl="0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SzPts val="2200"/>
              <a:buChar char="●"/>
            </a:pPr>
            <a:r>
              <a:rPr lang="ja" sz="2200"/>
              <a:t>次のお客さんの希望に添った旅行プランを考えてください。</a:t>
            </a:r>
            <a:endParaRPr sz="2200"/>
          </a:p>
          <a:p>
            <a:pPr marL="914400" lvl="1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ja" sz="2200"/>
              <a:t>それぞれのお客さんは...</a:t>
            </a:r>
            <a:endParaRPr sz="2200"/>
          </a:p>
          <a:p>
            <a:pPr marL="1371600" lvl="2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ja" sz="1800"/>
              <a:t>家族構成が違う</a:t>
            </a:r>
            <a:endParaRPr sz="1800"/>
          </a:p>
          <a:p>
            <a:pPr marL="1371600" lvl="2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ja" sz="1800"/>
              <a:t>好きなもの、興味のあるものが異なる</a:t>
            </a:r>
            <a:endParaRPr sz="1800"/>
          </a:p>
          <a:p>
            <a:pPr marL="1371600" lvl="2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ja" sz="1800"/>
              <a:t>気をつけて欲しいこと、配慮して欲しいことが異なる</a:t>
            </a:r>
            <a:endParaRPr sz="1800"/>
          </a:p>
          <a:p>
            <a:pPr marL="1371600" lvl="2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ja" sz="1800"/>
              <a:t>東京を中心に回りたい</a:t>
            </a:r>
            <a:endParaRPr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333386" y="496294"/>
            <a:ext cx="8229600" cy="694800"/>
          </a:xfrm>
          <a:prstGeom prst="rect">
            <a:avLst/>
          </a:prstGeom>
        </p:spPr>
        <p:txBody>
          <a:bodyPr spcFirstLastPara="1" wrap="square" lIns="102500" tIns="102500" rIns="102500" bIns="1025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今日の目標</a:t>
            </a:r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body" idx="1"/>
          </p:nvPr>
        </p:nvSpPr>
        <p:spPr>
          <a:xfrm>
            <a:off x="498675" y="1551475"/>
            <a:ext cx="8010900" cy="2895600"/>
          </a:xfrm>
          <a:prstGeom prst="rect">
            <a:avLst/>
          </a:prstGeom>
        </p:spPr>
        <p:txBody>
          <a:bodyPr spcFirstLastPara="1" wrap="square" lIns="102500" tIns="102500" rIns="102500" bIns="102500" anchor="t" anchorCtr="0">
            <a:noAutofit/>
          </a:bodyPr>
          <a:lstStyle/>
          <a:p>
            <a:pPr marL="457200" lvl="0" indent="-342900" algn="l" rtl="0">
              <a:lnSpc>
                <a:spcPct val="200000"/>
              </a:lnSpc>
              <a:spcBef>
                <a:spcPts val="700"/>
              </a:spcBef>
              <a:spcAft>
                <a:spcPts val="0"/>
              </a:spcAft>
              <a:buClr>
                <a:srgbClr val="FF0000"/>
              </a:buClr>
              <a:buSzPts val="1800"/>
              <a:buAutoNum type="arabicPeriod"/>
            </a:pPr>
            <a:r>
              <a:rPr lang="ja"/>
              <a:t>対話型AI(ChatGPT）とのやり取りを体験する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AutoNum type="arabicPeriod"/>
            </a:pPr>
            <a:r>
              <a:rPr lang="ja">
                <a:solidFill>
                  <a:schemeClr val="dk2"/>
                </a:solidFill>
              </a:rPr>
              <a:t>ChatGPTに対して、必要とする答えを得るために相応しい問いかけ（コマンドプロンプト）について考える</a:t>
            </a:r>
            <a:endParaRPr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1800"/>
              <a:buAutoNum type="arabicPeriod"/>
            </a:pPr>
            <a:r>
              <a:rPr lang="ja">
                <a:solidFill>
                  <a:schemeClr val="dk2"/>
                </a:solidFill>
              </a:rPr>
              <a:t>ChatGPTが答える言葉が正しいのか考えながら利用する</a:t>
            </a:r>
            <a:br>
              <a:rPr lang="ja">
                <a:solidFill>
                  <a:schemeClr val="dk2"/>
                </a:solidFill>
              </a:rPr>
            </a:br>
            <a:r>
              <a:rPr lang="ja">
                <a:solidFill>
                  <a:srgbClr val="CCCCCC"/>
                </a:solidFill>
              </a:rPr>
              <a:t>（ハルシネーションの存在を意識しながら利用する）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1800"/>
              <a:buAutoNum type="arabicPeriod"/>
            </a:pPr>
            <a:r>
              <a:rPr lang="ja">
                <a:solidFill>
                  <a:schemeClr val="dk2"/>
                </a:solidFill>
              </a:rPr>
              <a:t>生活や学習のいろいろな場面でAIが活用できることに気づく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1933525"/>
            <a:ext cx="8520600" cy="841800"/>
          </a:xfrm>
          <a:prstGeom prst="rect">
            <a:avLst/>
          </a:prstGeom>
        </p:spPr>
        <p:txBody>
          <a:bodyPr spcFirstLastPara="1" wrap="square" lIns="102500" tIns="102500" rIns="102500" bIns="1025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/>
              <a:t>お客さんが喜んでくれるプランを提案しよう！</a:t>
            </a:r>
            <a:endParaRPr sz="2400"/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8125" y="3177149"/>
            <a:ext cx="900225" cy="1576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15892" y="3177162"/>
            <a:ext cx="900225" cy="157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333386" y="496294"/>
            <a:ext cx="8229600" cy="694800"/>
          </a:xfrm>
          <a:prstGeom prst="rect">
            <a:avLst/>
          </a:prstGeom>
        </p:spPr>
        <p:txBody>
          <a:bodyPr spcFirstLastPara="1" wrap="square" lIns="102500" tIns="102500" rIns="102500" bIns="1025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お客様①</a:t>
            </a:r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>
            <a:off x="3777650" y="1533525"/>
            <a:ext cx="5433000" cy="2895600"/>
          </a:xfrm>
          <a:prstGeom prst="rect">
            <a:avLst/>
          </a:prstGeom>
        </p:spPr>
        <p:txBody>
          <a:bodyPr spcFirstLastPara="1" wrap="square" lIns="102500" tIns="102500" rIns="102500" bIns="102500" anchor="t" anchorCtr="0">
            <a:noAutofit/>
          </a:bodyPr>
          <a:lstStyle/>
          <a:p>
            <a:pPr marL="457200" lvl="0" indent="-355600" algn="l" rtl="0">
              <a:lnSpc>
                <a:spcPct val="200000"/>
              </a:lnSpc>
              <a:spcBef>
                <a:spcPts val="700"/>
              </a:spcBef>
              <a:spcAft>
                <a:spcPts val="0"/>
              </a:spcAft>
              <a:buSzPts val="2000"/>
              <a:buChar char="●"/>
            </a:pPr>
            <a:r>
              <a:rPr lang="ja" sz="2000"/>
              <a:t>外国人のカップル（エミリーとジョン）</a:t>
            </a:r>
            <a:endParaRPr sz="2000"/>
          </a:p>
          <a:p>
            <a:pPr marL="457200" lvl="0" indent="-3556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ja" sz="2000"/>
              <a:t>日本の文化を体験したい</a:t>
            </a:r>
            <a:endParaRPr sz="2000"/>
          </a:p>
          <a:p>
            <a:pPr marL="457200" lvl="0" indent="-3556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ja" sz="2000"/>
              <a:t>景色のよい所へ行きたい</a:t>
            </a:r>
            <a:endParaRPr sz="2000"/>
          </a:p>
        </p:txBody>
      </p:sp>
      <p:pic>
        <p:nvPicPr>
          <p:cNvPr id="77" name="Google Shape;77;p15"/>
          <p:cNvPicPr preferRelativeResize="0"/>
          <p:nvPr/>
        </p:nvPicPr>
        <p:blipFill rotWithShape="1">
          <a:blip r:embed="rId3">
            <a:alphaModFix/>
          </a:blip>
          <a:srcRect l="46631" t="31578" r="26863" b="30621"/>
          <a:stretch/>
        </p:blipFill>
        <p:spPr>
          <a:xfrm>
            <a:off x="713700" y="1533525"/>
            <a:ext cx="2675695" cy="2895601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5"/>
          <p:cNvSpPr txBox="1"/>
          <p:nvPr/>
        </p:nvSpPr>
        <p:spPr>
          <a:xfrm>
            <a:off x="6960375" y="4721150"/>
            <a:ext cx="1764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800">
                <a:solidFill>
                  <a:srgbClr val="999999"/>
                </a:solidFill>
              </a:rPr>
              <a:t>https://www.ac-illust.com/</a:t>
            </a:r>
            <a:endParaRPr sz="800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>
            <a:spLocks noGrp="1"/>
          </p:cNvSpPr>
          <p:nvPr>
            <p:ph type="title"/>
          </p:nvPr>
        </p:nvSpPr>
        <p:spPr>
          <a:xfrm>
            <a:off x="333386" y="496294"/>
            <a:ext cx="8229600" cy="694800"/>
          </a:xfrm>
          <a:prstGeom prst="rect">
            <a:avLst/>
          </a:prstGeom>
        </p:spPr>
        <p:txBody>
          <a:bodyPr spcFirstLastPara="1" wrap="square" lIns="102500" tIns="102500" rIns="102500" bIns="1025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お客様②</a:t>
            </a:r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body" idx="1"/>
          </p:nvPr>
        </p:nvSpPr>
        <p:spPr>
          <a:xfrm>
            <a:off x="3777650" y="1533525"/>
            <a:ext cx="5122500" cy="2895600"/>
          </a:xfrm>
          <a:prstGeom prst="rect">
            <a:avLst/>
          </a:prstGeom>
        </p:spPr>
        <p:txBody>
          <a:bodyPr spcFirstLastPara="1" wrap="square" lIns="102500" tIns="102500" rIns="102500" bIns="102500" anchor="t" anchorCtr="0">
            <a:noAutofit/>
          </a:bodyPr>
          <a:lstStyle/>
          <a:p>
            <a:pPr marL="457200" lvl="0" indent="-355600" algn="l" rtl="0">
              <a:lnSpc>
                <a:spcPct val="200000"/>
              </a:lnSpc>
              <a:spcBef>
                <a:spcPts val="700"/>
              </a:spcBef>
              <a:spcAft>
                <a:spcPts val="0"/>
              </a:spcAft>
              <a:buSzPts val="2000"/>
              <a:buChar char="●"/>
            </a:pPr>
            <a:r>
              <a:rPr lang="ja" sz="2000"/>
              <a:t>4人家族の家族連れ（田中さん一家）</a:t>
            </a:r>
            <a:endParaRPr sz="2000"/>
          </a:p>
          <a:p>
            <a:pPr marL="457200" lvl="0" indent="-3556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ja" sz="2000"/>
              <a:t>子どもが楽しめるところに行きたい</a:t>
            </a:r>
            <a:endParaRPr sz="200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ja" sz="2000"/>
              <a:t>赤ちゃんがいるので静かにしなくてはいけない施設は避けたい</a:t>
            </a:r>
            <a:endParaRPr sz="2000"/>
          </a:p>
          <a:p>
            <a:pPr marL="0" lvl="0" indent="0" algn="l" rtl="0">
              <a:lnSpc>
                <a:spcPct val="200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85" name="Google Shape;85;p16"/>
          <p:cNvSpPr txBox="1"/>
          <p:nvPr/>
        </p:nvSpPr>
        <p:spPr>
          <a:xfrm>
            <a:off x="6960375" y="4721150"/>
            <a:ext cx="1764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800">
                <a:solidFill>
                  <a:srgbClr val="999999"/>
                </a:solidFill>
              </a:rPr>
              <a:t>https://www.ac-illust.com/</a:t>
            </a:r>
            <a:endParaRPr sz="800">
              <a:solidFill>
                <a:srgbClr val="999999"/>
              </a:solidFill>
            </a:endParaRPr>
          </a:p>
        </p:txBody>
      </p:sp>
      <p:pic>
        <p:nvPicPr>
          <p:cNvPr id="86" name="Google Shape;8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600" y="1644812"/>
            <a:ext cx="3564052" cy="2673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5001"/>
            <a:ext cx="9144002" cy="513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333386" y="496294"/>
            <a:ext cx="8229600" cy="694800"/>
          </a:xfrm>
          <a:prstGeom prst="rect">
            <a:avLst/>
          </a:prstGeom>
        </p:spPr>
        <p:txBody>
          <a:bodyPr spcFirstLastPara="1" wrap="square" lIns="102500" tIns="102500" rIns="102500" bIns="1025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お客様③</a:t>
            </a:r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body" idx="1"/>
          </p:nvPr>
        </p:nvSpPr>
        <p:spPr>
          <a:xfrm>
            <a:off x="3777650" y="1533525"/>
            <a:ext cx="4826400" cy="2895600"/>
          </a:xfrm>
          <a:prstGeom prst="rect">
            <a:avLst/>
          </a:prstGeom>
        </p:spPr>
        <p:txBody>
          <a:bodyPr spcFirstLastPara="1" wrap="square" lIns="102500" tIns="102500" rIns="102500" bIns="102500" anchor="t" anchorCtr="0">
            <a:noAutofit/>
          </a:bodyPr>
          <a:lstStyle/>
          <a:p>
            <a:pPr marL="457200" lvl="0" indent="-355600" algn="l" rtl="0">
              <a:lnSpc>
                <a:spcPct val="200000"/>
              </a:lnSpc>
              <a:spcBef>
                <a:spcPts val="700"/>
              </a:spcBef>
              <a:spcAft>
                <a:spcPts val="0"/>
              </a:spcAft>
              <a:buSzPts val="2000"/>
              <a:buChar char="●"/>
            </a:pPr>
            <a:r>
              <a:rPr lang="ja" sz="2000"/>
              <a:t>夫婦2人の高齢者（佐藤さん夫妻）</a:t>
            </a:r>
            <a:endParaRPr sz="2000"/>
          </a:p>
          <a:p>
            <a:pPr marL="457200" lvl="0" indent="-3556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ja" sz="2000"/>
              <a:t>ゆっくり旅行したい</a:t>
            </a:r>
            <a:endParaRPr sz="200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ja" sz="2000"/>
              <a:t>美味しい食事がしたい</a:t>
            </a:r>
            <a:endParaRPr sz="2000"/>
          </a:p>
          <a:p>
            <a:pPr marL="0" lvl="0" indent="0" algn="l" rtl="0">
              <a:lnSpc>
                <a:spcPct val="200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94" name="Google Shape;94;p17"/>
          <p:cNvSpPr txBox="1"/>
          <p:nvPr/>
        </p:nvSpPr>
        <p:spPr>
          <a:xfrm>
            <a:off x="6960375" y="4721150"/>
            <a:ext cx="1764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800">
                <a:solidFill>
                  <a:srgbClr val="999999"/>
                </a:solidFill>
              </a:rPr>
              <a:t>https://www.ac-illust.com/</a:t>
            </a:r>
            <a:endParaRPr sz="800">
              <a:solidFill>
                <a:srgbClr val="999999"/>
              </a:solidFill>
            </a:endParaRPr>
          </a:p>
        </p:txBody>
      </p:sp>
      <p:pic>
        <p:nvPicPr>
          <p:cNvPr id="95" name="Google Shape;9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6875" y="1767525"/>
            <a:ext cx="2259376" cy="2427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94" y="0"/>
            <a:ext cx="913561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>
            <a:spLocks noGrp="1"/>
          </p:cNvSpPr>
          <p:nvPr>
            <p:ph type="title"/>
          </p:nvPr>
        </p:nvSpPr>
        <p:spPr>
          <a:xfrm>
            <a:off x="333386" y="496294"/>
            <a:ext cx="8229600" cy="694800"/>
          </a:xfrm>
          <a:prstGeom prst="rect">
            <a:avLst/>
          </a:prstGeom>
        </p:spPr>
        <p:txBody>
          <a:bodyPr spcFirstLastPara="1" wrap="square" lIns="102500" tIns="102500" rIns="102500" bIns="1025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お客様④</a:t>
            </a:r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body" idx="1"/>
          </p:nvPr>
        </p:nvSpPr>
        <p:spPr>
          <a:xfrm>
            <a:off x="3777650" y="1533525"/>
            <a:ext cx="4826400" cy="2895600"/>
          </a:xfrm>
          <a:prstGeom prst="rect">
            <a:avLst/>
          </a:prstGeom>
        </p:spPr>
        <p:txBody>
          <a:bodyPr spcFirstLastPara="1" wrap="square" lIns="102500" tIns="102500" rIns="102500" bIns="102500" anchor="t" anchorCtr="0">
            <a:noAutofit/>
          </a:bodyPr>
          <a:lstStyle/>
          <a:p>
            <a:pPr marL="457200" lvl="0" indent="-355600" algn="l" rtl="0">
              <a:lnSpc>
                <a:spcPct val="200000"/>
              </a:lnSpc>
              <a:spcBef>
                <a:spcPts val="700"/>
              </a:spcBef>
              <a:spcAft>
                <a:spcPts val="0"/>
              </a:spcAft>
              <a:buSzPts val="2000"/>
              <a:buChar char="●"/>
            </a:pPr>
            <a:r>
              <a:rPr lang="ja" sz="2000"/>
              <a:t>バックパッカーの女性（エマさん）</a:t>
            </a:r>
            <a:endParaRPr sz="200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ja" sz="2000"/>
              <a:t>あまりお金がないからリーズナブルに旅行したいです。</a:t>
            </a:r>
            <a:endParaRPr sz="2000"/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ja" sz="2000"/>
              <a:t>歩き回るのは大好き。体力に自信あります。</a:t>
            </a:r>
            <a:endParaRPr sz="2000"/>
          </a:p>
          <a:p>
            <a:pPr marL="0" lvl="0" indent="0" algn="l" rtl="0">
              <a:lnSpc>
                <a:spcPct val="200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103" name="Google Shape;103;p18"/>
          <p:cNvSpPr txBox="1"/>
          <p:nvPr/>
        </p:nvSpPr>
        <p:spPr>
          <a:xfrm>
            <a:off x="6960375" y="4721150"/>
            <a:ext cx="1764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800">
                <a:solidFill>
                  <a:srgbClr val="999999"/>
                </a:solidFill>
              </a:rPr>
              <a:t>https://www.ac-illust.com/</a:t>
            </a:r>
            <a:endParaRPr sz="800">
              <a:solidFill>
                <a:srgbClr val="999999"/>
              </a:solidFill>
            </a:endParaRPr>
          </a:p>
        </p:txBody>
      </p:sp>
      <p:pic>
        <p:nvPicPr>
          <p:cNvPr id="104" name="Google Shape;10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0200" y="1697664"/>
            <a:ext cx="2571453" cy="256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>
            <a:spLocks noGrp="1"/>
          </p:cNvSpPr>
          <p:nvPr>
            <p:ph type="title"/>
          </p:nvPr>
        </p:nvSpPr>
        <p:spPr>
          <a:xfrm>
            <a:off x="333386" y="496294"/>
            <a:ext cx="8229600" cy="694800"/>
          </a:xfrm>
          <a:prstGeom prst="rect">
            <a:avLst/>
          </a:prstGeom>
        </p:spPr>
        <p:txBody>
          <a:bodyPr spcFirstLastPara="1" wrap="square" lIns="102500" tIns="102500" rIns="102500" bIns="1025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お客様⑤</a:t>
            </a:r>
            <a:endParaRPr/>
          </a:p>
        </p:txBody>
      </p:sp>
      <p:sp>
        <p:nvSpPr>
          <p:cNvPr id="110" name="Google Shape;110;p19"/>
          <p:cNvSpPr txBox="1">
            <a:spLocks noGrp="1"/>
          </p:cNvSpPr>
          <p:nvPr>
            <p:ph type="body" idx="1"/>
          </p:nvPr>
        </p:nvSpPr>
        <p:spPr>
          <a:xfrm>
            <a:off x="3777650" y="1533525"/>
            <a:ext cx="4826400" cy="2895600"/>
          </a:xfrm>
          <a:prstGeom prst="rect">
            <a:avLst/>
          </a:prstGeom>
        </p:spPr>
        <p:txBody>
          <a:bodyPr spcFirstLastPara="1" wrap="square" lIns="102500" tIns="102500" rIns="102500" bIns="102500" anchor="t" anchorCtr="0">
            <a:noAutofit/>
          </a:bodyPr>
          <a:lstStyle/>
          <a:p>
            <a:pPr marL="457200" lvl="0" indent="-355600" algn="l" rtl="0">
              <a:lnSpc>
                <a:spcPct val="200000"/>
              </a:lnSpc>
              <a:spcBef>
                <a:spcPts val="700"/>
              </a:spcBef>
              <a:spcAft>
                <a:spcPts val="0"/>
              </a:spcAft>
              <a:buSzPts val="2000"/>
              <a:buChar char="●"/>
            </a:pPr>
            <a:r>
              <a:rPr lang="ja" sz="2000"/>
              <a:t>アラブの大富豪（</a:t>
            </a:r>
            <a:r>
              <a:rPr lang="ja"/>
              <a:t>アミールさん）</a:t>
            </a:r>
            <a:endParaRPr/>
          </a:p>
          <a:p>
            <a:pPr marL="457200" lvl="0" indent="-3556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ja" sz="2000"/>
              <a:t>お金💰に糸目はつけないよ！</a:t>
            </a:r>
            <a:endParaRPr sz="200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ja" sz="2000"/>
              <a:t>母国に帰ったときみんなに自慢できるような体験がしたいな。</a:t>
            </a:r>
            <a:endParaRPr sz="2000"/>
          </a:p>
          <a:p>
            <a:pPr marL="0" lvl="0" indent="0" algn="l" rtl="0">
              <a:lnSpc>
                <a:spcPct val="200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111" name="Google Shape;111;p19"/>
          <p:cNvSpPr txBox="1"/>
          <p:nvPr/>
        </p:nvSpPr>
        <p:spPr>
          <a:xfrm>
            <a:off x="6960375" y="4721150"/>
            <a:ext cx="1764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800">
                <a:solidFill>
                  <a:srgbClr val="999999"/>
                </a:solidFill>
              </a:rPr>
              <a:t>https://www.ac-illust.com/</a:t>
            </a:r>
            <a:endParaRPr sz="800">
              <a:solidFill>
                <a:srgbClr val="999999"/>
              </a:solidFill>
            </a:endParaRPr>
          </a:p>
        </p:txBody>
      </p:sp>
      <p:pic>
        <p:nvPicPr>
          <p:cNvPr id="112" name="Google Shape;11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9975" y="1821825"/>
            <a:ext cx="2513800" cy="209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みんなのコード2021_暖色系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57AEB5"/>
      </a:accent2>
      <a:accent3>
        <a:srgbClr val="57AEB5"/>
      </a:accent3>
      <a:accent4>
        <a:srgbClr val="57AEB5"/>
      </a:accent4>
      <a:accent5>
        <a:srgbClr val="999999"/>
      </a:accent5>
      <a:accent6>
        <a:srgbClr val="666666"/>
      </a:accent6>
      <a:hlink>
        <a:srgbClr val="0B539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612</Words>
  <Application>Microsoft Macintosh PowerPoint</Application>
  <PresentationFormat>画面に合わせる (16:9)</PresentationFormat>
  <Paragraphs>80</Paragraphs>
  <Slides>18</Slides>
  <Notes>18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3" baseType="lpstr">
      <vt:lpstr>Arial</vt:lpstr>
      <vt:lpstr>HiraKakuPro-W3</vt:lpstr>
      <vt:lpstr>Bebas Neue</vt:lpstr>
      <vt:lpstr>Meiryo</vt:lpstr>
      <vt:lpstr>みんなのコード2021_暖色系</vt:lpstr>
      <vt:lpstr>ChatGPTで旅行計画を立ててみよう！</vt:lpstr>
      <vt:lpstr>皆さんは旅行会社の社員です</vt:lpstr>
      <vt:lpstr>今日の目標</vt:lpstr>
      <vt:lpstr>お客さんが喜んでくれるプランを提案しよう！</vt:lpstr>
      <vt:lpstr>お客様①</vt:lpstr>
      <vt:lpstr>お客様②</vt:lpstr>
      <vt:lpstr>お客様③</vt:lpstr>
      <vt:lpstr>お客様④</vt:lpstr>
      <vt:lpstr>お客様⑤</vt:lpstr>
      <vt:lpstr>共通の条件</vt:lpstr>
      <vt:lpstr>発表の方法</vt:lpstr>
      <vt:lpstr>ChatGPTに相談（問いかけ）する言葉の例</vt:lpstr>
      <vt:lpstr>発　表</vt:lpstr>
      <vt:lpstr>ま　と　め</vt:lpstr>
      <vt:lpstr>今日の目標</vt:lpstr>
      <vt:lpstr>ChatGPTは...</vt:lpstr>
      <vt:lpstr>ChatGPTはこんなことが得意...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ChatGPTで旅行計画を立ててみよう！</dc:title>
  <cp:lastModifiedBy>浜田 歩</cp:lastModifiedBy>
  <cp:revision>2</cp:revision>
  <dcterms:modified xsi:type="dcterms:W3CDTF">2025-09-04T12:52:35Z</dcterms:modified>
</cp:coreProperties>
</file>